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nva Sans" panose="020B0604020202020204" charset="0"/>
      <p:regular r:id="rId33"/>
    </p:embeddedFont>
    <p:embeddedFont>
      <p:font typeface="Cheddar" panose="020B0604020202020204" charset="0"/>
      <p:regular r:id="rId34"/>
    </p:embeddedFont>
    <p:embeddedFont>
      <p:font typeface="Cooper BT Bold" panose="020B0604020202020204" charset="0"/>
      <p:regular r:id="rId35"/>
    </p:embeddedFont>
    <p:embeddedFont>
      <p:font typeface="Cooper BT Bold Italics" panose="020B0604020202020204" charset="0"/>
      <p:regular r:id="rId36"/>
    </p:embeddedFont>
    <p:embeddedFont>
      <p:font typeface="Cooper BT Light" panose="020B0604020202020204" charset="0"/>
      <p:regular r:id="rId37"/>
    </p:embeddedFont>
    <p:embeddedFont>
      <p:font typeface="Garet" panose="020B0604020202020204" charset="0"/>
      <p:regular r:id="rId38"/>
    </p:embeddedFont>
    <p:embeddedFont>
      <p:font typeface="Garet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73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sv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svg"/><Relationship Id="rId10" Type="http://schemas.openxmlformats.org/officeDocument/2006/relationships/image" Target="../media/image18.png"/><Relationship Id="rId4" Type="http://schemas.openxmlformats.org/officeDocument/2006/relationships/image" Target="../media/image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sv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abdulszz/spotify-most-streamed-songs/data"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3137605" y="2954658"/>
            <a:ext cx="12012790" cy="3730976"/>
          </a:xfrm>
          <a:prstGeom prst="rect">
            <a:avLst/>
          </a:prstGeom>
        </p:spPr>
        <p:txBody>
          <a:bodyPr lIns="0" tIns="0" rIns="0" bIns="0" rtlCol="0" anchor="t">
            <a:spAutoFit/>
          </a:bodyPr>
          <a:lstStyle/>
          <a:p>
            <a:pPr algn="ctr">
              <a:lnSpc>
                <a:spcPts val="7322"/>
              </a:lnSpc>
            </a:pPr>
            <a:r>
              <a:rPr lang="en-US" sz="6258" b="1">
                <a:solidFill>
                  <a:srgbClr val="331C2C"/>
                </a:solidFill>
                <a:latin typeface="Cooper BT Bold"/>
                <a:ea typeface="Cooper BT Bold"/>
                <a:cs typeface="Cooper BT Bold"/>
                <a:sym typeface="Cooper BT Bold"/>
              </a:rPr>
              <a:t>ECHOES OF POPULARITY: AI-DRIVEN PREDICTION OF MUSIC STREAMING SUCCESS</a:t>
            </a:r>
          </a:p>
        </p:txBody>
      </p:sp>
      <p:sp>
        <p:nvSpPr>
          <p:cNvPr id="3" name="Freeform 3"/>
          <p:cNvSpPr/>
          <p:nvPr/>
        </p:nvSpPr>
        <p:spPr>
          <a:xfrm>
            <a:off x="-1889093" y="-2025661"/>
            <a:ext cx="4010284" cy="5327672"/>
          </a:xfrm>
          <a:custGeom>
            <a:avLst/>
            <a:gdLst/>
            <a:ahLst/>
            <a:cxnLst/>
            <a:rect l="l" t="t" r="r" b="b"/>
            <a:pathLst>
              <a:path w="4010284" h="5327672">
                <a:moveTo>
                  <a:pt x="0" y="0"/>
                </a:moveTo>
                <a:lnTo>
                  <a:pt x="4010284" y="0"/>
                </a:lnTo>
                <a:lnTo>
                  <a:pt x="4010284" y="5327672"/>
                </a:lnTo>
                <a:lnTo>
                  <a:pt x="0" y="5327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746247">
            <a:off x="-1156514" y="5381726"/>
            <a:ext cx="6088034" cy="7200900"/>
          </a:xfrm>
          <a:custGeom>
            <a:avLst/>
            <a:gdLst/>
            <a:ahLst/>
            <a:cxnLst/>
            <a:rect l="l" t="t" r="r" b="b"/>
            <a:pathLst>
              <a:path w="6088034" h="7200900">
                <a:moveTo>
                  <a:pt x="0" y="0"/>
                </a:moveTo>
                <a:lnTo>
                  <a:pt x="6088034" y="0"/>
                </a:lnTo>
                <a:lnTo>
                  <a:pt x="6088034"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10690362">
            <a:off x="12526631" y="-2276459"/>
            <a:ext cx="6088034" cy="7200900"/>
          </a:xfrm>
          <a:custGeom>
            <a:avLst/>
            <a:gdLst/>
            <a:ahLst/>
            <a:cxnLst/>
            <a:rect l="l" t="t" r="r" b="b"/>
            <a:pathLst>
              <a:path w="6088034" h="7200900">
                <a:moveTo>
                  <a:pt x="0" y="0"/>
                </a:moveTo>
                <a:lnTo>
                  <a:pt x="6088034" y="0"/>
                </a:lnTo>
                <a:lnTo>
                  <a:pt x="6088034"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10659771">
            <a:off x="16282858" y="6968873"/>
            <a:ext cx="4010284" cy="5327672"/>
          </a:xfrm>
          <a:custGeom>
            <a:avLst/>
            <a:gdLst/>
            <a:ahLst/>
            <a:cxnLst/>
            <a:rect l="l" t="t" r="r" b="b"/>
            <a:pathLst>
              <a:path w="4010284" h="5327672">
                <a:moveTo>
                  <a:pt x="0" y="0"/>
                </a:moveTo>
                <a:lnTo>
                  <a:pt x="4010284" y="0"/>
                </a:lnTo>
                <a:lnTo>
                  <a:pt x="4010284" y="5327672"/>
                </a:lnTo>
                <a:lnTo>
                  <a:pt x="0" y="5327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7"/>
          <p:cNvSpPr txBox="1"/>
          <p:nvPr/>
        </p:nvSpPr>
        <p:spPr>
          <a:xfrm>
            <a:off x="5702946" y="7322191"/>
            <a:ext cx="6882108" cy="1652716"/>
          </a:xfrm>
          <a:prstGeom prst="rect">
            <a:avLst/>
          </a:prstGeom>
        </p:spPr>
        <p:txBody>
          <a:bodyPr lIns="0" tIns="0" rIns="0" bIns="0" rtlCol="0" anchor="t">
            <a:spAutoFit/>
          </a:bodyPr>
          <a:lstStyle/>
          <a:p>
            <a:pPr algn="ctr">
              <a:lnSpc>
                <a:spcPts val="4376"/>
              </a:lnSpc>
            </a:pPr>
            <a:r>
              <a:rPr lang="en-US" sz="3126" b="1">
                <a:solidFill>
                  <a:srgbClr val="331C2C"/>
                </a:solidFill>
                <a:latin typeface="Cooper BT Bold"/>
                <a:ea typeface="Cooper BT Bold"/>
                <a:cs typeface="Cooper BT Bold"/>
                <a:sym typeface="Cooper BT Bold"/>
              </a:rPr>
              <a:t>DONE BY</a:t>
            </a:r>
          </a:p>
          <a:p>
            <a:pPr algn="ctr">
              <a:lnSpc>
                <a:spcPts val="4376"/>
              </a:lnSpc>
            </a:pPr>
            <a:r>
              <a:rPr lang="en-US" sz="3126" b="1">
                <a:solidFill>
                  <a:srgbClr val="331C2C"/>
                </a:solidFill>
                <a:latin typeface="Cooper BT Bold"/>
                <a:ea typeface="Cooper BT Bold"/>
                <a:cs typeface="Cooper BT Bold"/>
                <a:sym typeface="Cooper BT Bold"/>
              </a:rPr>
              <a:t>VENKAT ROHAN SEETEPALLI</a:t>
            </a:r>
          </a:p>
          <a:p>
            <a:pPr algn="ctr">
              <a:lnSpc>
                <a:spcPts val="4376"/>
              </a:lnSpc>
            </a:pPr>
            <a:endParaRPr lang="en-US" sz="3126" b="1">
              <a:solidFill>
                <a:srgbClr val="331C2C"/>
              </a:solidFill>
              <a:latin typeface="Cooper BT Bold"/>
              <a:ea typeface="Cooper BT Bold"/>
              <a:cs typeface="Cooper BT Bold"/>
              <a:sym typeface="Cooper B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092146" y="57381"/>
            <a:ext cx="16103709" cy="2278380"/>
          </a:xfrm>
          <a:prstGeom prst="rect">
            <a:avLst/>
          </a:prstGeom>
        </p:spPr>
        <p:txBody>
          <a:bodyPr lIns="0" tIns="0" rIns="0" bIns="0" rtlCol="0" anchor="t">
            <a:spAutoFit/>
          </a:bodyPr>
          <a:lstStyle/>
          <a:p>
            <a:pPr algn="ctr">
              <a:lnSpc>
                <a:spcPts val="8680"/>
              </a:lnSpc>
            </a:pPr>
            <a:r>
              <a:rPr lang="en-US" sz="6200" b="1" u="sng" dirty="0">
                <a:solidFill>
                  <a:srgbClr val="331C2C"/>
                </a:solidFill>
                <a:latin typeface="Cooper BT Bold"/>
                <a:ea typeface="Cooper BT Bold"/>
                <a:cs typeface="Cooper BT Bold"/>
                <a:sym typeface="Cooper BT Bold"/>
              </a:rPr>
              <a:t>CORRELATION HEATMAP</a:t>
            </a:r>
          </a:p>
          <a:p>
            <a:pPr algn="ctr">
              <a:lnSpc>
                <a:spcPts val="9799"/>
              </a:lnSpc>
            </a:pPr>
            <a:endParaRPr lang="en-US" sz="6200" b="1" u="sng" dirty="0">
              <a:solidFill>
                <a:srgbClr val="331C2C"/>
              </a:solidFill>
              <a:latin typeface="Cooper BT Bold"/>
              <a:ea typeface="Cooper BT Bold"/>
              <a:cs typeface="Cooper BT Bold"/>
              <a:sym typeface="Cooper BT Bold"/>
            </a:endParaRP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3159146" y="1248959"/>
            <a:ext cx="8214458" cy="8681065"/>
          </a:xfrm>
          <a:custGeom>
            <a:avLst/>
            <a:gdLst/>
            <a:ahLst/>
            <a:cxnLst/>
            <a:rect l="l" t="t" r="r" b="b"/>
            <a:pathLst>
              <a:path w="8214458" h="8681065">
                <a:moveTo>
                  <a:pt x="0" y="0"/>
                </a:moveTo>
                <a:lnTo>
                  <a:pt x="8214458" y="0"/>
                </a:lnTo>
                <a:lnTo>
                  <a:pt x="8214458" y="8681065"/>
                </a:lnTo>
                <a:lnTo>
                  <a:pt x="0" y="8681065"/>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7" name="TextBox 7"/>
          <p:cNvSpPr txBox="1"/>
          <p:nvPr/>
        </p:nvSpPr>
        <p:spPr>
          <a:xfrm>
            <a:off x="11887200" y="3840701"/>
            <a:ext cx="5577759" cy="3497580"/>
          </a:xfrm>
          <a:prstGeom prst="rect">
            <a:avLst/>
          </a:prstGeom>
        </p:spPr>
        <p:txBody>
          <a:bodyPr lIns="0" tIns="0" rIns="0" bIns="0" rtlCol="0" anchor="t">
            <a:spAutoFit/>
          </a:bodyPr>
          <a:lstStyle/>
          <a:p>
            <a:pPr algn="ctr">
              <a:lnSpc>
                <a:spcPts val="3919"/>
              </a:lnSpc>
              <a:spcBef>
                <a:spcPct val="0"/>
              </a:spcBef>
            </a:pPr>
            <a:r>
              <a:rPr lang="en-US" sz="2799" b="1" dirty="0">
                <a:solidFill>
                  <a:srgbClr val="331C2C"/>
                </a:solidFill>
                <a:latin typeface="Cooper BT Bold"/>
                <a:ea typeface="Cooper BT Bold"/>
                <a:cs typeface="Cooper BT Bold"/>
                <a:sym typeface="Cooper BT Bold"/>
              </a:rPr>
              <a:t>This visualizes the relationships between numerical features. It highlights correlations, helping identify features that might be redundant or strongly associated.</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176122" y="170290"/>
            <a:ext cx="16103709" cy="1050290"/>
          </a:xfrm>
          <a:prstGeom prst="rect">
            <a:avLst/>
          </a:prstGeom>
        </p:spPr>
        <p:txBody>
          <a:bodyPr lIns="0" tIns="0" rIns="0" bIns="0" rtlCol="0" anchor="t">
            <a:spAutoFit/>
          </a:bodyPr>
          <a:lstStyle/>
          <a:p>
            <a:pPr algn="ctr">
              <a:lnSpc>
                <a:spcPts val="8680"/>
              </a:lnSpc>
            </a:pPr>
            <a:r>
              <a:rPr lang="en-US" sz="6200" b="1" u="sng">
                <a:solidFill>
                  <a:srgbClr val="331C2C"/>
                </a:solidFill>
                <a:latin typeface="Cooper BT Bold"/>
                <a:ea typeface="Cooper BT Bold"/>
                <a:cs typeface="Cooper BT Bold"/>
                <a:sym typeface="Cooper BT Bold"/>
              </a:rPr>
              <a:t>HISTOGRAM</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482544" y="1926984"/>
            <a:ext cx="3697486" cy="3745416"/>
          </a:xfrm>
          <a:custGeom>
            <a:avLst/>
            <a:gdLst/>
            <a:ahLst/>
            <a:cxnLst/>
            <a:rect l="l" t="t" r="r" b="b"/>
            <a:pathLst>
              <a:path w="3697486" h="3745416">
                <a:moveTo>
                  <a:pt x="0" y="0"/>
                </a:moveTo>
                <a:lnTo>
                  <a:pt x="3697485" y="0"/>
                </a:lnTo>
                <a:lnTo>
                  <a:pt x="3697485" y="3745416"/>
                </a:lnTo>
                <a:lnTo>
                  <a:pt x="0" y="3745416"/>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7" name="Freeform 7"/>
          <p:cNvSpPr/>
          <p:nvPr/>
        </p:nvSpPr>
        <p:spPr>
          <a:xfrm>
            <a:off x="5530491" y="1926984"/>
            <a:ext cx="3697486" cy="3745416"/>
          </a:xfrm>
          <a:custGeom>
            <a:avLst/>
            <a:gdLst/>
            <a:ahLst/>
            <a:cxnLst/>
            <a:rect l="l" t="t" r="r" b="b"/>
            <a:pathLst>
              <a:path w="3697486" h="3745416">
                <a:moveTo>
                  <a:pt x="0" y="0"/>
                </a:moveTo>
                <a:lnTo>
                  <a:pt x="3697485" y="0"/>
                </a:lnTo>
                <a:lnTo>
                  <a:pt x="3697485" y="3745416"/>
                </a:lnTo>
                <a:lnTo>
                  <a:pt x="0" y="3745416"/>
                </a:lnTo>
                <a:lnTo>
                  <a:pt x="0" y="0"/>
                </a:lnTo>
                <a:close/>
              </a:path>
            </a:pathLst>
          </a:custGeom>
          <a:blipFill>
            <a:blip r:embed="rId7"/>
            <a:stretch>
              <a:fillRect/>
            </a:stretch>
          </a:blipFill>
          <a:ln w="38100" cap="sq">
            <a:solidFill>
              <a:srgbClr val="000000"/>
            </a:solidFill>
            <a:prstDash val="solid"/>
            <a:miter/>
          </a:ln>
        </p:spPr>
        <p:txBody>
          <a:bodyPr/>
          <a:lstStyle/>
          <a:p>
            <a:endParaRPr lang="en-IN"/>
          </a:p>
        </p:txBody>
      </p:sp>
      <p:sp>
        <p:nvSpPr>
          <p:cNvPr id="8" name="Freeform 8"/>
          <p:cNvSpPr/>
          <p:nvPr/>
        </p:nvSpPr>
        <p:spPr>
          <a:xfrm>
            <a:off x="9578437" y="1926984"/>
            <a:ext cx="3635861" cy="3745416"/>
          </a:xfrm>
          <a:custGeom>
            <a:avLst/>
            <a:gdLst/>
            <a:ahLst/>
            <a:cxnLst/>
            <a:rect l="l" t="t" r="r" b="b"/>
            <a:pathLst>
              <a:path w="3635861" h="3745416">
                <a:moveTo>
                  <a:pt x="0" y="0"/>
                </a:moveTo>
                <a:lnTo>
                  <a:pt x="3635862" y="0"/>
                </a:lnTo>
                <a:lnTo>
                  <a:pt x="3635862" y="3745416"/>
                </a:lnTo>
                <a:lnTo>
                  <a:pt x="0" y="3745416"/>
                </a:lnTo>
                <a:lnTo>
                  <a:pt x="0" y="0"/>
                </a:lnTo>
                <a:close/>
              </a:path>
            </a:pathLst>
          </a:custGeom>
          <a:blipFill>
            <a:blip r:embed="rId8"/>
            <a:stretch>
              <a:fillRect/>
            </a:stretch>
          </a:blipFill>
          <a:ln w="38100" cap="sq">
            <a:solidFill>
              <a:srgbClr val="000000"/>
            </a:solidFill>
            <a:prstDash val="solid"/>
            <a:miter/>
          </a:ln>
        </p:spPr>
        <p:txBody>
          <a:bodyPr/>
          <a:lstStyle/>
          <a:p>
            <a:endParaRPr lang="en-IN"/>
          </a:p>
        </p:txBody>
      </p:sp>
      <p:sp>
        <p:nvSpPr>
          <p:cNvPr id="9" name="Freeform 9"/>
          <p:cNvSpPr/>
          <p:nvPr/>
        </p:nvSpPr>
        <p:spPr>
          <a:xfrm>
            <a:off x="3331287" y="6133785"/>
            <a:ext cx="3838618" cy="3910100"/>
          </a:xfrm>
          <a:custGeom>
            <a:avLst/>
            <a:gdLst/>
            <a:ahLst/>
            <a:cxnLst/>
            <a:rect l="l" t="t" r="r" b="b"/>
            <a:pathLst>
              <a:path w="3838618" h="3910100">
                <a:moveTo>
                  <a:pt x="0" y="0"/>
                </a:moveTo>
                <a:lnTo>
                  <a:pt x="3838617" y="0"/>
                </a:lnTo>
                <a:lnTo>
                  <a:pt x="3838617" y="3910100"/>
                </a:lnTo>
                <a:lnTo>
                  <a:pt x="0" y="3910100"/>
                </a:lnTo>
                <a:lnTo>
                  <a:pt x="0" y="0"/>
                </a:lnTo>
                <a:close/>
              </a:path>
            </a:pathLst>
          </a:custGeom>
          <a:blipFill>
            <a:blip r:embed="rId9"/>
            <a:stretch>
              <a:fillRect/>
            </a:stretch>
          </a:blipFill>
          <a:ln w="38100" cap="sq">
            <a:solidFill>
              <a:srgbClr val="000000"/>
            </a:solidFill>
            <a:prstDash val="solid"/>
            <a:miter/>
          </a:ln>
        </p:spPr>
        <p:txBody>
          <a:bodyPr/>
          <a:lstStyle/>
          <a:p>
            <a:endParaRPr lang="en-IN"/>
          </a:p>
        </p:txBody>
      </p:sp>
      <p:sp>
        <p:nvSpPr>
          <p:cNvPr id="10" name="Freeform 10"/>
          <p:cNvSpPr/>
          <p:nvPr/>
        </p:nvSpPr>
        <p:spPr>
          <a:xfrm>
            <a:off x="7870291" y="6133785"/>
            <a:ext cx="3845766" cy="3910100"/>
          </a:xfrm>
          <a:custGeom>
            <a:avLst/>
            <a:gdLst/>
            <a:ahLst/>
            <a:cxnLst/>
            <a:rect l="l" t="t" r="r" b="b"/>
            <a:pathLst>
              <a:path w="3845766" h="3910100">
                <a:moveTo>
                  <a:pt x="0" y="0"/>
                </a:moveTo>
                <a:lnTo>
                  <a:pt x="3845766" y="0"/>
                </a:lnTo>
                <a:lnTo>
                  <a:pt x="3845766" y="3910100"/>
                </a:lnTo>
                <a:lnTo>
                  <a:pt x="0" y="3910100"/>
                </a:lnTo>
                <a:lnTo>
                  <a:pt x="0" y="0"/>
                </a:lnTo>
                <a:close/>
              </a:path>
            </a:pathLst>
          </a:custGeom>
          <a:blipFill>
            <a:blip r:embed="rId10"/>
            <a:stretch>
              <a:fillRect/>
            </a:stretch>
          </a:blipFill>
          <a:ln w="38100" cap="sq">
            <a:solidFill>
              <a:srgbClr val="000000"/>
            </a:solidFill>
            <a:prstDash val="solid"/>
            <a:miter/>
          </a:ln>
        </p:spPr>
        <p:txBody>
          <a:bodyPr/>
          <a:lstStyle/>
          <a:p>
            <a:endParaRPr lang="en-IN"/>
          </a:p>
        </p:txBody>
      </p:sp>
      <p:sp>
        <p:nvSpPr>
          <p:cNvPr id="11" name="TextBox 11"/>
          <p:cNvSpPr txBox="1"/>
          <p:nvPr/>
        </p:nvSpPr>
        <p:spPr>
          <a:xfrm>
            <a:off x="13944600" y="3923610"/>
            <a:ext cx="4082113" cy="3497580"/>
          </a:xfrm>
          <a:prstGeom prst="rect">
            <a:avLst/>
          </a:prstGeom>
        </p:spPr>
        <p:txBody>
          <a:bodyPr lIns="0" tIns="0" rIns="0" bIns="0" rtlCol="0" anchor="t">
            <a:spAutoFit/>
          </a:bodyPr>
          <a:lstStyle/>
          <a:p>
            <a:pPr algn="ctr">
              <a:lnSpc>
                <a:spcPts val="3920"/>
              </a:lnSpc>
            </a:pPr>
            <a:r>
              <a:rPr lang="en-US" sz="2800" b="1" dirty="0">
                <a:solidFill>
                  <a:srgbClr val="331C2C"/>
                </a:solidFill>
                <a:latin typeface="Cooper BT Bold"/>
                <a:ea typeface="Cooper BT Bold"/>
                <a:cs typeface="Cooper BT Bold"/>
                <a:sym typeface="Cooper BT Bold"/>
              </a:rPr>
              <a:t>Histograms show how the distribution of variables, helping us understand the frequency of different values for each feature.</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480501" y="-104775"/>
            <a:ext cx="16103709" cy="1050290"/>
          </a:xfrm>
          <a:prstGeom prst="rect">
            <a:avLst/>
          </a:prstGeom>
        </p:spPr>
        <p:txBody>
          <a:bodyPr lIns="0" tIns="0" rIns="0" bIns="0" rtlCol="0" anchor="t">
            <a:spAutoFit/>
          </a:bodyPr>
          <a:lstStyle/>
          <a:p>
            <a:pPr algn="ctr">
              <a:lnSpc>
                <a:spcPts val="8680"/>
              </a:lnSpc>
            </a:pPr>
            <a:r>
              <a:rPr lang="en-US" sz="6200" b="1" u="sng">
                <a:solidFill>
                  <a:srgbClr val="331C2C"/>
                </a:solidFill>
                <a:latin typeface="Cooper BT Bold"/>
                <a:ea typeface="Cooper BT Bold"/>
                <a:cs typeface="Cooper BT Bold"/>
                <a:sym typeface="Cooper BT Bold"/>
              </a:rPr>
              <a:t>COUNT-PLOT</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9787848" y="2820690"/>
            <a:ext cx="7288342" cy="5120060"/>
          </a:xfrm>
          <a:custGeom>
            <a:avLst/>
            <a:gdLst/>
            <a:ahLst/>
            <a:cxnLst/>
            <a:rect l="l" t="t" r="r" b="b"/>
            <a:pathLst>
              <a:path w="7288342" h="5120060">
                <a:moveTo>
                  <a:pt x="0" y="0"/>
                </a:moveTo>
                <a:lnTo>
                  <a:pt x="7288342" y="0"/>
                </a:lnTo>
                <a:lnTo>
                  <a:pt x="7288342" y="5120060"/>
                </a:lnTo>
                <a:lnTo>
                  <a:pt x="0" y="5120060"/>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7" name="Freeform 7"/>
          <p:cNvSpPr/>
          <p:nvPr/>
        </p:nvSpPr>
        <p:spPr>
          <a:xfrm>
            <a:off x="1028700" y="2820690"/>
            <a:ext cx="7801996" cy="5120060"/>
          </a:xfrm>
          <a:custGeom>
            <a:avLst/>
            <a:gdLst/>
            <a:ahLst/>
            <a:cxnLst/>
            <a:rect l="l" t="t" r="r" b="b"/>
            <a:pathLst>
              <a:path w="7801996" h="5120060">
                <a:moveTo>
                  <a:pt x="0" y="0"/>
                </a:moveTo>
                <a:lnTo>
                  <a:pt x="7801996" y="0"/>
                </a:lnTo>
                <a:lnTo>
                  <a:pt x="7801996" y="5120060"/>
                </a:lnTo>
                <a:lnTo>
                  <a:pt x="0" y="5120060"/>
                </a:lnTo>
                <a:lnTo>
                  <a:pt x="0" y="0"/>
                </a:lnTo>
                <a:close/>
              </a:path>
            </a:pathLst>
          </a:custGeom>
          <a:blipFill>
            <a:blip r:embed="rId7"/>
            <a:stretch>
              <a:fillRect/>
            </a:stretch>
          </a:blipFill>
          <a:ln w="38100" cap="sq">
            <a:solidFill>
              <a:srgbClr val="000000"/>
            </a:solidFill>
            <a:prstDash val="solid"/>
            <a:miter/>
          </a:ln>
        </p:spPr>
        <p:txBody>
          <a:bodyPr/>
          <a:lstStyle/>
          <a:p>
            <a:endParaRPr lang="en-IN"/>
          </a:p>
        </p:txBody>
      </p:sp>
      <p:sp>
        <p:nvSpPr>
          <p:cNvPr id="8" name="TextBox 8"/>
          <p:cNvSpPr txBox="1"/>
          <p:nvPr/>
        </p:nvSpPr>
        <p:spPr>
          <a:xfrm>
            <a:off x="3457127" y="1145655"/>
            <a:ext cx="10747137" cy="991870"/>
          </a:xfrm>
          <a:prstGeom prst="rect">
            <a:avLst/>
          </a:prstGeom>
        </p:spPr>
        <p:txBody>
          <a:bodyPr lIns="0" tIns="0" rIns="0" bIns="0" rtlCol="0" anchor="t">
            <a:spAutoFit/>
          </a:bodyPr>
          <a:lstStyle/>
          <a:p>
            <a:pPr algn="ctr">
              <a:lnSpc>
                <a:spcPts val="3920"/>
              </a:lnSpc>
            </a:pPr>
            <a:r>
              <a:rPr lang="en-US" sz="2800" b="1" dirty="0">
                <a:solidFill>
                  <a:srgbClr val="331C2C"/>
                </a:solidFill>
                <a:latin typeface="Cooper BT Bold"/>
                <a:ea typeface="Cooper BT Bold"/>
                <a:cs typeface="Cooper BT Bold"/>
                <a:sym typeface="Cooper BT Bold"/>
              </a:rPr>
              <a:t>Count Plots give an idea of the categorical variables and their distributions. For example, for </a:t>
            </a:r>
            <a:r>
              <a:rPr lang="en-US" sz="2800" b="1" dirty="0" err="1">
                <a:solidFill>
                  <a:srgbClr val="331C2C"/>
                </a:solidFill>
                <a:latin typeface="Cooper BT Bold"/>
                <a:ea typeface="Cooper BT Bold"/>
                <a:cs typeface="Cooper BT Bold"/>
                <a:sym typeface="Cooper BT Bold"/>
              </a:rPr>
              <a:t>released_month</a:t>
            </a:r>
            <a:r>
              <a:rPr lang="en-US" sz="2800" b="1" dirty="0">
                <a:solidFill>
                  <a:srgbClr val="331C2C"/>
                </a:solidFill>
                <a:latin typeface="Cooper BT Bold"/>
                <a:ea typeface="Cooper BT Bold"/>
                <a:cs typeface="Cooper BT Bold"/>
                <a:sym typeface="Cooper BT Bold"/>
              </a:rPr>
              <a:t>. </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593145" y="-104775"/>
            <a:ext cx="16103709" cy="1050290"/>
          </a:xfrm>
          <a:prstGeom prst="rect">
            <a:avLst/>
          </a:prstGeom>
        </p:spPr>
        <p:txBody>
          <a:bodyPr lIns="0" tIns="0" rIns="0" bIns="0" rtlCol="0" anchor="t">
            <a:spAutoFit/>
          </a:bodyPr>
          <a:lstStyle/>
          <a:p>
            <a:pPr algn="ctr">
              <a:lnSpc>
                <a:spcPts val="8680"/>
              </a:lnSpc>
            </a:pPr>
            <a:r>
              <a:rPr lang="en-US" sz="6200" b="1" u="sng">
                <a:solidFill>
                  <a:srgbClr val="331C2C"/>
                </a:solidFill>
                <a:latin typeface="Cooper BT Bold"/>
                <a:ea typeface="Cooper BT Bold"/>
                <a:cs typeface="Cooper BT Bold"/>
                <a:sym typeface="Cooper BT Bold"/>
              </a:rPr>
              <a:t>PIE-PLOT</a:t>
            </a:r>
          </a:p>
        </p:txBody>
      </p:sp>
      <p:sp>
        <p:nvSpPr>
          <p:cNvPr id="3" name="Freeform 3"/>
          <p:cNvSpPr/>
          <p:nvPr/>
        </p:nvSpPr>
        <p:spPr>
          <a:xfrm>
            <a:off x="8645000" y="2337666"/>
            <a:ext cx="7939210" cy="6843074"/>
          </a:xfrm>
          <a:custGeom>
            <a:avLst/>
            <a:gdLst/>
            <a:ahLst/>
            <a:cxnLst/>
            <a:rect l="l" t="t" r="r" b="b"/>
            <a:pathLst>
              <a:path w="7939210" h="6843074">
                <a:moveTo>
                  <a:pt x="0" y="0"/>
                </a:moveTo>
                <a:lnTo>
                  <a:pt x="7939210" y="0"/>
                </a:lnTo>
                <a:lnTo>
                  <a:pt x="7939210" y="6843074"/>
                </a:lnTo>
                <a:lnTo>
                  <a:pt x="0" y="6843074"/>
                </a:lnTo>
                <a:lnTo>
                  <a:pt x="0" y="0"/>
                </a:lnTo>
                <a:close/>
              </a:path>
            </a:pathLst>
          </a:custGeom>
          <a:blipFill>
            <a:blip r:embed="rId2"/>
            <a:stretch>
              <a:fillRect t="-1791" b="-1791"/>
            </a:stretch>
          </a:blipFill>
          <a:ln w="38100" cap="sq">
            <a:solidFill>
              <a:srgbClr val="000000"/>
            </a:solidFill>
            <a:prstDash val="solid"/>
            <a:miter/>
          </a:ln>
        </p:spPr>
        <p:txBody>
          <a:bodyPr/>
          <a:lstStyle/>
          <a:p>
            <a:endParaRPr lang="en-IN"/>
          </a:p>
        </p:txBody>
      </p:sp>
      <p:sp>
        <p:nvSpPr>
          <p:cNvPr id="4" name="Freeform 4"/>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rot="665646">
            <a:off x="-983555" y="7376872"/>
            <a:ext cx="4135775" cy="4891777"/>
          </a:xfrm>
          <a:custGeom>
            <a:avLst/>
            <a:gdLst/>
            <a:ahLst/>
            <a:cxnLst/>
            <a:rect l="l" t="t" r="r" b="b"/>
            <a:pathLst>
              <a:path w="4135775" h="4891777">
                <a:moveTo>
                  <a:pt x="0" y="0"/>
                </a:moveTo>
                <a:lnTo>
                  <a:pt x="4135775" y="0"/>
                </a:lnTo>
                <a:lnTo>
                  <a:pt x="4135775" y="4891777"/>
                </a:lnTo>
                <a:lnTo>
                  <a:pt x="0" y="48917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1745436" y="2337666"/>
            <a:ext cx="6656303" cy="6886553"/>
          </a:xfrm>
          <a:custGeom>
            <a:avLst/>
            <a:gdLst/>
            <a:ahLst/>
            <a:cxnLst/>
            <a:rect l="l" t="t" r="r" b="b"/>
            <a:pathLst>
              <a:path w="6656303" h="6886553">
                <a:moveTo>
                  <a:pt x="0" y="0"/>
                </a:moveTo>
                <a:lnTo>
                  <a:pt x="6656303" y="0"/>
                </a:lnTo>
                <a:lnTo>
                  <a:pt x="6656303" y="6886552"/>
                </a:lnTo>
                <a:lnTo>
                  <a:pt x="0" y="6886552"/>
                </a:lnTo>
                <a:lnTo>
                  <a:pt x="0" y="0"/>
                </a:lnTo>
                <a:close/>
              </a:path>
            </a:pathLst>
          </a:custGeom>
          <a:blipFill>
            <a:blip r:embed="rId7"/>
            <a:stretch>
              <a:fillRect/>
            </a:stretch>
          </a:blipFill>
          <a:ln w="38100" cap="sq">
            <a:solidFill>
              <a:srgbClr val="000000"/>
            </a:solidFill>
            <a:prstDash val="solid"/>
            <a:miter/>
          </a:ln>
        </p:spPr>
        <p:txBody>
          <a:bodyPr/>
          <a:lstStyle/>
          <a:p>
            <a:endParaRPr lang="en-IN"/>
          </a:p>
        </p:txBody>
      </p:sp>
      <p:sp>
        <p:nvSpPr>
          <p:cNvPr id="8" name="TextBox 8"/>
          <p:cNvSpPr txBox="1"/>
          <p:nvPr/>
        </p:nvSpPr>
        <p:spPr>
          <a:xfrm>
            <a:off x="3728566" y="1152640"/>
            <a:ext cx="9832865" cy="488950"/>
          </a:xfrm>
          <a:prstGeom prst="rect">
            <a:avLst/>
          </a:prstGeom>
        </p:spPr>
        <p:txBody>
          <a:bodyPr lIns="0" tIns="0" rIns="0" bIns="0" rtlCol="0" anchor="t">
            <a:spAutoFit/>
          </a:bodyPr>
          <a:lstStyle/>
          <a:p>
            <a:pPr algn="ctr">
              <a:lnSpc>
                <a:spcPts val="3919"/>
              </a:lnSpc>
              <a:spcBef>
                <a:spcPct val="0"/>
              </a:spcBef>
            </a:pPr>
            <a:r>
              <a:rPr lang="en-US" sz="2799" b="1" dirty="0">
                <a:solidFill>
                  <a:srgbClr val="331C2C"/>
                </a:solidFill>
                <a:latin typeface="Cooper BT Bold"/>
                <a:ea typeface="Cooper BT Bold"/>
                <a:cs typeface="Cooper BT Bold"/>
                <a:sym typeface="Cooper BT Bold"/>
              </a:rPr>
              <a:t>Pie plots visually break down proportions of a variable.</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092146" y="170290"/>
            <a:ext cx="16103709" cy="1050290"/>
          </a:xfrm>
          <a:prstGeom prst="rect">
            <a:avLst/>
          </a:prstGeom>
        </p:spPr>
        <p:txBody>
          <a:bodyPr lIns="0" tIns="0" rIns="0" bIns="0" rtlCol="0" anchor="t">
            <a:spAutoFit/>
          </a:bodyPr>
          <a:lstStyle/>
          <a:p>
            <a:pPr algn="ctr">
              <a:lnSpc>
                <a:spcPts val="8680"/>
              </a:lnSpc>
            </a:pPr>
            <a:r>
              <a:rPr lang="en-US" sz="6200" b="1" u="sng">
                <a:solidFill>
                  <a:srgbClr val="331C2C"/>
                </a:solidFill>
                <a:latin typeface="Cooper BT Bold"/>
                <a:ea typeface="Cooper BT Bold"/>
                <a:cs typeface="Cooper BT Bold"/>
                <a:sym typeface="Cooper BT Bold"/>
              </a:rPr>
              <a:t>VIOLIN-PLOT</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3111234" y="3133593"/>
            <a:ext cx="12065531" cy="6756697"/>
          </a:xfrm>
          <a:custGeom>
            <a:avLst/>
            <a:gdLst/>
            <a:ahLst/>
            <a:cxnLst/>
            <a:rect l="l" t="t" r="r" b="b"/>
            <a:pathLst>
              <a:path w="12065531" h="6756697">
                <a:moveTo>
                  <a:pt x="0" y="0"/>
                </a:moveTo>
                <a:lnTo>
                  <a:pt x="12065532" y="0"/>
                </a:lnTo>
                <a:lnTo>
                  <a:pt x="12065532" y="6756697"/>
                </a:lnTo>
                <a:lnTo>
                  <a:pt x="0" y="6756697"/>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7" name="TextBox 7"/>
          <p:cNvSpPr txBox="1"/>
          <p:nvPr/>
        </p:nvSpPr>
        <p:spPr>
          <a:xfrm>
            <a:off x="2275448" y="1810512"/>
            <a:ext cx="13737101" cy="991870"/>
          </a:xfrm>
          <a:prstGeom prst="rect">
            <a:avLst/>
          </a:prstGeom>
        </p:spPr>
        <p:txBody>
          <a:bodyPr lIns="0" tIns="0" rIns="0" bIns="0" rtlCol="0" anchor="t">
            <a:spAutoFit/>
          </a:bodyPr>
          <a:lstStyle/>
          <a:p>
            <a:pPr algn="ctr">
              <a:lnSpc>
                <a:spcPts val="3919"/>
              </a:lnSpc>
              <a:spcBef>
                <a:spcPct val="0"/>
              </a:spcBef>
            </a:pPr>
            <a:r>
              <a:rPr lang="en-US" sz="2799" b="1" dirty="0">
                <a:solidFill>
                  <a:srgbClr val="331C2C"/>
                </a:solidFill>
                <a:latin typeface="Cooper BT Bold"/>
                <a:ea typeface="Cooper BT Bold"/>
                <a:cs typeface="Cooper BT Bold"/>
                <a:sym typeface="Cooper BT Bold"/>
              </a:rPr>
              <a:t>These plots show the spread and potential outliers for features. Violin plots combine box plot information with the distribution shape.</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663101" y="-104775"/>
            <a:ext cx="16103709" cy="1050290"/>
          </a:xfrm>
          <a:prstGeom prst="rect">
            <a:avLst/>
          </a:prstGeom>
        </p:spPr>
        <p:txBody>
          <a:bodyPr lIns="0" tIns="0" rIns="0" bIns="0" rtlCol="0" anchor="t">
            <a:spAutoFit/>
          </a:bodyPr>
          <a:lstStyle/>
          <a:p>
            <a:pPr algn="ctr">
              <a:lnSpc>
                <a:spcPts val="8680"/>
              </a:lnSpc>
            </a:pPr>
            <a:r>
              <a:rPr lang="en-US" sz="6200" b="1" u="sng">
                <a:solidFill>
                  <a:srgbClr val="331C2C"/>
                </a:solidFill>
                <a:latin typeface="Cooper BT Bold"/>
                <a:ea typeface="Cooper BT Bold"/>
                <a:cs typeface="Cooper BT Bold"/>
                <a:sym typeface="Cooper BT Bold"/>
              </a:rPr>
              <a:t>BOX-PLOT</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216059" y="1963420"/>
            <a:ext cx="4180501" cy="4058374"/>
          </a:xfrm>
          <a:custGeom>
            <a:avLst/>
            <a:gdLst/>
            <a:ahLst/>
            <a:cxnLst/>
            <a:rect l="l" t="t" r="r" b="b"/>
            <a:pathLst>
              <a:path w="4180501" h="4058374">
                <a:moveTo>
                  <a:pt x="0" y="0"/>
                </a:moveTo>
                <a:lnTo>
                  <a:pt x="4180501" y="0"/>
                </a:lnTo>
                <a:lnTo>
                  <a:pt x="4180501" y="4058374"/>
                </a:lnTo>
                <a:lnTo>
                  <a:pt x="0" y="4058374"/>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7" name="Freeform 7"/>
          <p:cNvSpPr/>
          <p:nvPr/>
        </p:nvSpPr>
        <p:spPr>
          <a:xfrm>
            <a:off x="6497880" y="1963420"/>
            <a:ext cx="4434149" cy="4058374"/>
          </a:xfrm>
          <a:custGeom>
            <a:avLst/>
            <a:gdLst/>
            <a:ahLst/>
            <a:cxnLst/>
            <a:rect l="l" t="t" r="r" b="b"/>
            <a:pathLst>
              <a:path w="4434149" h="4058374">
                <a:moveTo>
                  <a:pt x="0" y="0"/>
                </a:moveTo>
                <a:lnTo>
                  <a:pt x="4434150" y="0"/>
                </a:lnTo>
                <a:lnTo>
                  <a:pt x="4434150" y="4058374"/>
                </a:lnTo>
                <a:lnTo>
                  <a:pt x="0" y="4058374"/>
                </a:lnTo>
                <a:lnTo>
                  <a:pt x="0" y="0"/>
                </a:lnTo>
                <a:close/>
              </a:path>
            </a:pathLst>
          </a:custGeom>
          <a:blipFill>
            <a:blip r:embed="rId7"/>
            <a:stretch>
              <a:fillRect/>
            </a:stretch>
          </a:blipFill>
          <a:ln w="38100" cap="sq">
            <a:solidFill>
              <a:srgbClr val="000000"/>
            </a:solidFill>
            <a:prstDash val="solid"/>
            <a:miter/>
          </a:ln>
        </p:spPr>
        <p:txBody>
          <a:bodyPr/>
          <a:lstStyle/>
          <a:p>
            <a:endParaRPr lang="en-IN"/>
          </a:p>
        </p:txBody>
      </p:sp>
      <p:sp>
        <p:nvSpPr>
          <p:cNvPr id="8" name="Freeform 8"/>
          <p:cNvSpPr/>
          <p:nvPr/>
        </p:nvSpPr>
        <p:spPr>
          <a:xfrm>
            <a:off x="11708643" y="1963420"/>
            <a:ext cx="4509304" cy="4058374"/>
          </a:xfrm>
          <a:custGeom>
            <a:avLst/>
            <a:gdLst/>
            <a:ahLst/>
            <a:cxnLst/>
            <a:rect l="l" t="t" r="r" b="b"/>
            <a:pathLst>
              <a:path w="4509304" h="4058374">
                <a:moveTo>
                  <a:pt x="0" y="0"/>
                </a:moveTo>
                <a:lnTo>
                  <a:pt x="4509305" y="0"/>
                </a:lnTo>
                <a:lnTo>
                  <a:pt x="4509305" y="4058374"/>
                </a:lnTo>
                <a:lnTo>
                  <a:pt x="0" y="4058374"/>
                </a:lnTo>
                <a:lnTo>
                  <a:pt x="0" y="0"/>
                </a:lnTo>
                <a:close/>
              </a:path>
            </a:pathLst>
          </a:custGeom>
          <a:blipFill>
            <a:blip r:embed="rId8"/>
            <a:stretch>
              <a:fillRect/>
            </a:stretch>
          </a:blipFill>
          <a:ln w="38100" cap="sq">
            <a:solidFill>
              <a:srgbClr val="000000"/>
            </a:solidFill>
            <a:prstDash val="solid"/>
            <a:miter/>
          </a:ln>
        </p:spPr>
        <p:txBody>
          <a:bodyPr/>
          <a:lstStyle/>
          <a:p>
            <a:endParaRPr lang="en-IN"/>
          </a:p>
        </p:txBody>
      </p:sp>
      <p:sp>
        <p:nvSpPr>
          <p:cNvPr id="9" name="Freeform 9"/>
          <p:cNvSpPr/>
          <p:nvPr/>
        </p:nvSpPr>
        <p:spPr>
          <a:xfrm>
            <a:off x="4187932" y="6233456"/>
            <a:ext cx="4344424" cy="4053544"/>
          </a:xfrm>
          <a:custGeom>
            <a:avLst/>
            <a:gdLst/>
            <a:ahLst/>
            <a:cxnLst/>
            <a:rect l="l" t="t" r="r" b="b"/>
            <a:pathLst>
              <a:path w="4344424" h="4053544">
                <a:moveTo>
                  <a:pt x="0" y="0"/>
                </a:moveTo>
                <a:lnTo>
                  <a:pt x="4344423" y="0"/>
                </a:lnTo>
                <a:lnTo>
                  <a:pt x="4344423" y="4053544"/>
                </a:lnTo>
                <a:lnTo>
                  <a:pt x="0" y="4053544"/>
                </a:lnTo>
                <a:lnTo>
                  <a:pt x="0" y="0"/>
                </a:lnTo>
                <a:close/>
              </a:path>
            </a:pathLst>
          </a:custGeom>
          <a:blipFill>
            <a:blip r:embed="rId9"/>
            <a:stretch>
              <a:fillRect/>
            </a:stretch>
          </a:blipFill>
          <a:ln w="38100" cap="sq">
            <a:solidFill>
              <a:srgbClr val="000000"/>
            </a:solidFill>
            <a:prstDash val="solid"/>
            <a:miter/>
          </a:ln>
        </p:spPr>
        <p:txBody>
          <a:bodyPr/>
          <a:lstStyle/>
          <a:p>
            <a:endParaRPr lang="en-IN"/>
          </a:p>
        </p:txBody>
      </p:sp>
      <p:sp>
        <p:nvSpPr>
          <p:cNvPr id="10" name="Freeform 10"/>
          <p:cNvSpPr/>
          <p:nvPr/>
        </p:nvSpPr>
        <p:spPr>
          <a:xfrm>
            <a:off x="9144000" y="6233456"/>
            <a:ext cx="4297508" cy="4053544"/>
          </a:xfrm>
          <a:custGeom>
            <a:avLst/>
            <a:gdLst/>
            <a:ahLst/>
            <a:cxnLst/>
            <a:rect l="l" t="t" r="r" b="b"/>
            <a:pathLst>
              <a:path w="4297508" h="4053544">
                <a:moveTo>
                  <a:pt x="0" y="0"/>
                </a:moveTo>
                <a:lnTo>
                  <a:pt x="4297508" y="0"/>
                </a:lnTo>
                <a:lnTo>
                  <a:pt x="4297508" y="4053544"/>
                </a:lnTo>
                <a:lnTo>
                  <a:pt x="0" y="4053544"/>
                </a:lnTo>
                <a:lnTo>
                  <a:pt x="0" y="0"/>
                </a:lnTo>
                <a:close/>
              </a:path>
            </a:pathLst>
          </a:custGeom>
          <a:blipFill>
            <a:blip r:embed="rId10"/>
            <a:stretch>
              <a:fillRect/>
            </a:stretch>
          </a:blipFill>
          <a:ln w="38100" cap="sq">
            <a:solidFill>
              <a:srgbClr val="000000"/>
            </a:solidFill>
            <a:prstDash val="solid"/>
            <a:miter/>
          </a:ln>
        </p:spPr>
        <p:txBody>
          <a:bodyPr/>
          <a:lstStyle/>
          <a:p>
            <a:endParaRPr lang="en-IN"/>
          </a:p>
        </p:txBody>
      </p:sp>
      <p:sp>
        <p:nvSpPr>
          <p:cNvPr id="11" name="TextBox 11"/>
          <p:cNvSpPr txBox="1"/>
          <p:nvPr/>
        </p:nvSpPr>
        <p:spPr>
          <a:xfrm>
            <a:off x="1617607" y="958532"/>
            <a:ext cx="14194693" cy="991870"/>
          </a:xfrm>
          <a:prstGeom prst="rect">
            <a:avLst/>
          </a:prstGeom>
        </p:spPr>
        <p:txBody>
          <a:bodyPr lIns="0" tIns="0" rIns="0" bIns="0" rtlCol="0" anchor="t">
            <a:spAutoFit/>
          </a:bodyPr>
          <a:lstStyle/>
          <a:p>
            <a:pPr algn="ctr">
              <a:lnSpc>
                <a:spcPts val="3919"/>
              </a:lnSpc>
              <a:spcBef>
                <a:spcPct val="0"/>
              </a:spcBef>
            </a:pPr>
            <a:r>
              <a:rPr lang="en-US" sz="2799" b="1" dirty="0">
                <a:solidFill>
                  <a:srgbClr val="331C2C"/>
                </a:solidFill>
                <a:latin typeface="Cooper BT Bold"/>
                <a:ea typeface="Cooper BT Bold"/>
                <a:cs typeface="Cooper BT Bold"/>
                <a:sym typeface="Cooper BT Bold"/>
              </a:rPr>
              <a:t>Box plots summarize the distribution of data, highlighting the median, variability, and outliers for easy comparison.</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Freeform 2"/>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2206111" y="3608163"/>
            <a:ext cx="6894089" cy="5989497"/>
          </a:xfrm>
          <a:custGeom>
            <a:avLst/>
            <a:gdLst/>
            <a:ahLst/>
            <a:cxnLst/>
            <a:rect l="l" t="t" r="r" b="b"/>
            <a:pathLst>
              <a:path w="6894089" h="5989497">
                <a:moveTo>
                  <a:pt x="0" y="0"/>
                </a:moveTo>
                <a:lnTo>
                  <a:pt x="6894089" y="0"/>
                </a:lnTo>
                <a:lnTo>
                  <a:pt x="6894089" y="5989497"/>
                </a:lnTo>
                <a:lnTo>
                  <a:pt x="0" y="5989497"/>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6" name="Freeform 6"/>
          <p:cNvSpPr/>
          <p:nvPr/>
        </p:nvSpPr>
        <p:spPr>
          <a:xfrm>
            <a:off x="9478248" y="3608163"/>
            <a:ext cx="8046041" cy="5989497"/>
          </a:xfrm>
          <a:custGeom>
            <a:avLst/>
            <a:gdLst/>
            <a:ahLst/>
            <a:cxnLst/>
            <a:rect l="l" t="t" r="r" b="b"/>
            <a:pathLst>
              <a:path w="8046041" h="5989497">
                <a:moveTo>
                  <a:pt x="0" y="0"/>
                </a:moveTo>
                <a:lnTo>
                  <a:pt x="8046042" y="0"/>
                </a:lnTo>
                <a:lnTo>
                  <a:pt x="8046042" y="5989497"/>
                </a:lnTo>
                <a:lnTo>
                  <a:pt x="0" y="5989497"/>
                </a:lnTo>
                <a:lnTo>
                  <a:pt x="0" y="0"/>
                </a:lnTo>
                <a:close/>
              </a:path>
            </a:pathLst>
          </a:custGeom>
          <a:blipFill>
            <a:blip r:embed="rId7"/>
            <a:stretch>
              <a:fillRect/>
            </a:stretch>
          </a:blipFill>
          <a:ln w="38100" cap="sq">
            <a:solidFill>
              <a:srgbClr val="000000"/>
            </a:solidFill>
            <a:prstDash val="solid"/>
            <a:miter/>
          </a:ln>
        </p:spPr>
        <p:txBody>
          <a:bodyPr/>
          <a:lstStyle/>
          <a:p>
            <a:endParaRPr lang="en-IN"/>
          </a:p>
        </p:txBody>
      </p:sp>
      <p:sp>
        <p:nvSpPr>
          <p:cNvPr id="7" name="TextBox 7"/>
          <p:cNvSpPr txBox="1"/>
          <p:nvPr/>
        </p:nvSpPr>
        <p:spPr>
          <a:xfrm>
            <a:off x="1293690" y="149485"/>
            <a:ext cx="16230600"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MULTI-COLLINEARITY CHECK</a:t>
            </a:r>
          </a:p>
        </p:txBody>
      </p:sp>
      <p:sp>
        <p:nvSpPr>
          <p:cNvPr id="8" name="TextBox 8"/>
          <p:cNvSpPr txBox="1"/>
          <p:nvPr/>
        </p:nvSpPr>
        <p:spPr>
          <a:xfrm>
            <a:off x="959441" y="1607542"/>
            <a:ext cx="16899097" cy="1671320"/>
          </a:xfrm>
          <a:prstGeom prst="rect">
            <a:avLst/>
          </a:prstGeom>
        </p:spPr>
        <p:txBody>
          <a:bodyPr lIns="0" tIns="0" rIns="0" bIns="0" rtlCol="0" anchor="t">
            <a:spAutoFit/>
          </a:bodyPr>
          <a:lstStyle/>
          <a:p>
            <a:pPr algn="ctr">
              <a:lnSpc>
                <a:spcPts val="4480"/>
              </a:lnSpc>
              <a:spcBef>
                <a:spcPct val="0"/>
              </a:spcBef>
            </a:pPr>
            <a:r>
              <a:rPr lang="en-US" sz="3200" b="1" dirty="0">
                <a:solidFill>
                  <a:srgbClr val="331C2C"/>
                </a:solidFill>
                <a:latin typeface="Cooper BT Light"/>
                <a:ea typeface="Cooper BT Light"/>
                <a:cs typeface="Cooper BT Light"/>
                <a:sym typeface="Cooper BT Light"/>
              </a:rPr>
              <a:t>Multicollinearity occurs when independent variables in a model are too closely related or highly correlated , making it difficult to determine their individual effects on the dependent variable.</a:t>
            </a: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244242" y="409654"/>
            <a:ext cx="13799516" cy="243776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MACHINE LEARNING ALGORITHMS</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5140055" y="3807942"/>
            <a:ext cx="8466576" cy="5450358"/>
          </a:xfrm>
          <a:custGeom>
            <a:avLst/>
            <a:gdLst/>
            <a:ahLst/>
            <a:cxnLst/>
            <a:rect l="l" t="t" r="r" b="b"/>
            <a:pathLst>
              <a:path w="8466576" h="5450358">
                <a:moveTo>
                  <a:pt x="0" y="0"/>
                </a:moveTo>
                <a:lnTo>
                  <a:pt x="8466576" y="0"/>
                </a:lnTo>
                <a:lnTo>
                  <a:pt x="8466576" y="5450358"/>
                </a:lnTo>
                <a:lnTo>
                  <a:pt x="0" y="5450358"/>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687146" y="1003075"/>
            <a:ext cx="12913708" cy="869897"/>
          </a:xfrm>
          <a:prstGeom prst="rect">
            <a:avLst/>
          </a:prstGeom>
        </p:spPr>
        <p:txBody>
          <a:bodyPr lIns="0" tIns="0" rIns="0" bIns="0" rtlCol="0" anchor="t">
            <a:spAutoFit/>
          </a:bodyPr>
          <a:lstStyle/>
          <a:p>
            <a:pPr algn="ctr">
              <a:lnSpc>
                <a:spcPts val="7072"/>
              </a:lnSpc>
            </a:pPr>
            <a:r>
              <a:rPr lang="en-US" sz="5052" b="1" u="sng">
                <a:solidFill>
                  <a:srgbClr val="331C2C"/>
                </a:solidFill>
                <a:latin typeface="Cooper BT Bold"/>
                <a:ea typeface="Cooper BT Bold"/>
                <a:cs typeface="Cooper BT Bold"/>
                <a:sym typeface="Cooper BT Bold"/>
              </a:rPr>
              <a:t>MACHINE LEARNING ALGORITHMS</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32818" y="7400592"/>
            <a:ext cx="4135775" cy="4891777"/>
          </a:xfrm>
          <a:custGeom>
            <a:avLst/>
            <a:gdLst/>
            <a:ahLst/>
            <a:cxnLst/>
            <a:rect l="l" t="t" r="r" b="b"/>
            <a:pathLst>
              <a:path w="4135775" h="4891777">
                <a:moveTo>
                  <a:pt x="0" y="0"/>
                </a:moveTo>
                <a:lnTo>
                  <a:pt x="4135775" y="0"/>
                </a:lnTo>
                <a:lnTo>
                  <a:pt x="4135775" y="4891777"/>
                </a:lnTo>
                <a:lnTo>
                  <a:pt x="0" y="48917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272445" y="2853853"/>
            <a:ext cx="17501205" cy="929638"/>
          </a:xfrm>
          <a:prstGeom prst="rect">
            <a:avLst/>
          </a:prstGeom>
        </p:spPr>
        <p:txBody>
          <a:bodyPr lIns="0" tIns="0" rIns="0" bIns="0" rtlCol="0" anchor="t">
            <a:spAutoFit/>
          </a:bodyPr>
          <a:lstStyle/>
          <a:p>
            <a:pPr algn="ctr">
              <a:lnSpc>
                <a:spcPts val="3675"/>
              </a:lnSpc>
              <a:spcBef>
                <a:spcPct val="0"/>
              </a:spcBef>
            </a:pPr>
            <a:r>
              <a:rPr lang="en-US" sz="2625" b="1" u="sng">
                <a:solidFill>
                  <a:srgbClr val="331C2C"/>
                </a:solidFill>
                <a:latin typeface="Cooper BT Bold"/>
                <a:ea typeface="Cooper BT Bold"/>
                <a:cs typeface="Cooper BT Bold"/>
                <a:sym typeface="Cooper BT Bold"/>
              </a:rPr>
              <a:t>Logistic Regression</a:t>
            </a:r>
            <a:r>
              <a:rPr lang="en-US" sz="2625" b="1">
                <a:solidFill>
                  <a:srgbClr val="331C2C"/>
                </a:solidFill>
                <a:latin typeface="Cooper BT Bold"/>
                <a:ea typeface="Cooper BT Bold"/>
                <a:cs typeface="Cooper BT Bold"/>
                <a:sym typeface="Cooper BT Bold"/>
              </a:rPr>
              <a:t>: A classification algorithm that models the probability of a binary outcome using a logistic function. It predicts probabilities and applies a threshold to classify data points.</a:t>
            </a:r>
          </a:p>
        </p:txBody>
      </p:sp>
      <p:sp>
        <p:nvSpPr>
          <p:cNvPr id="7" name="TextBox 7"/>
          <p:cNvSpPr txBox="1"/>
          <p:nvPr/>
        </p:nvSpPr>
        <p:spPr>
          <a:xfrm>
            <a:off x="438478" y="4299678"/>
            <a:ext cx="17259300" cy="923923"/>
          </a:xfrm>
          <a:prstGeom prst="rect">
            <a:avLst/>
          </a:prstGeom>
        </p:spPr>
        <p:txBody>
          <a:bodyPr lIns="0" tIns="0" rIns="0" bIns="0" rtlCol="0" anchor="t">
            <a:spAutoFit/>
          </a:bodyPr>
          <a:lstStyle/>
          <a:p>
            <a:pPr algn="ctr">
              <a:lnSpc>
                <a:spcPts val="3675"/>
              </a:lnSpc>
              <a:spcBef>
                <a:spcPct val="0"/>
              </a:spcBef>
            </a:pPr>
            <a:r>
              <a:rPr lang="en-US" sz="2625" b="1" u="sng">
                <a:solidFill>
                  <a:srgbClr val="331C2C"/>
                </a:solidFill>
                <a:latin typeface="Cooper BT Bold"/>
                <a:ea typeface="Cooper BT Bold"/>
                <a:cs typeface="Cooper BT Bold"/>
                <a:sym typeface="Cooper BT Bold"/>
              </a:rPr>
              <a:t>K-Nearest Neighbors (KNN)</a:t>
            </a:r>
            <a:r>
              <a:rPr lang="en-US" sz="2625" b="1">
                <a:solidFill>
                  <a:srgbClr val="331C2C"/>
                </a:solidFill>
                <a:latin typeface="Cooper BT Bold"/>
                <a:ea typeface="Cooper BT Bold"/>
                <a:cs typeface="Cooper BT Bold"/>
                <a:sym typeface="Cooper BT Bold"/>
              </a:rPr>
              <a:t>: A non-parametric algorithm that classifies data based on the majority class of the nearest neighbors. It calculates the distance between data points to make predictions.</a:t>
            </a:r>
          </a:p>
        </p:txBody>
      </p:sp>
      <p:sp>
        <p:nvSpPr>
          <p:cNvPr id="8" name="TextBox 8"/>
          <p:cNvSpPr txBox="1"/>
          <p:nvPr/>
        </p:nvSpPr>
        <p:spPr>
          <a:xfrm>
            <a:off x="362606" y="5699851"/>
            <a:ext cx="17411044" cy="929513"/>
          </a:xfrm>
          <a:prstGeom prst="rect">
            <a:avLst/>
          </a:prstGeom>
        </p:spPr>
        <p:txBody>
          <a:bodyPr lIns="0" tIns="0" rIns="0" bIns="0" rtlCol="0" anchor="t">
            <a:spAutoFit/>
          </a:bodyPr>
          <a:lstStyle/>
          <a:p>
            <a:pPr algn="ctr">
              <a:lnSpc>
                <a:spcPts val="3682"/>
              </a:lnSpc>
              <a:spcBef>
                <a:spcPct val="0"/>
              </a:spcBef>
            </a:pPr>
            <a:r>
              <a:rPr lang="en-US" sz="2630" b="1" u="sng">
                <a:solidFill>
                  <a:srgbClr val="331C2C"/>
                </a:solidFill>
                <a:latin typeface="Cooper BT Bold"/>
                <a:ea typeface="Cooper BT Bold"/>
                <a:cs typeface="Cooper BT Bold"/>
                <a:sym typeface="Cooper BT Bold"/>
              </a:rPr>
              <a:t>Support Vector Machine (SVM)</a:t>
            </a:r>
            <a:r>
              <a:rPr lang="en-US" sz="2630" b="1">
                <a:solidFill>
                  <a:srgbClr val="331C2C"/>
                </a:solidFill>
                <a:latin typeface="Cooper BT Bold"/>
                <a:ea typeface="Cooper BT Bold"/>
                <a:cs typeface="Cooper BT Bold"/>
                <a:sym typeface="Cooper BT Bold"/>
              </a:rPr>
              <a:t>: A classification algorithm that finds the optimal hyperplane to separate classes in a highdimensional space. It uses support vectors to maximize the margin between classes.</a:t>
            </a:r>
          </a:p>
        </p:txBody>
      </p:sp>
      <p:sp>
        <p:nvSpPr>
          <p:cNvPr id="9" name="TextBox 9"/>
          <p:cNvSpPr txBox="1"/>
          <p:nvPr/>
        </p:nvSpPr>
        <p:spPr>
          <a:xfrm>
            <a:off x="-123638" y="7102756"/>
            <a:ext cx="18136256" cy="929513"/>
          </a:xfrm>
          <a:prstGeom prst="rect">
            <a:avLst/>
          </a:prstGeom>
        </p:spPr>
        <p:txBody>
          <a:bodyPr lIns="0" tIns="0" rIns="0" bIns="0" rtlCol="0" anchor="t">
            <a:spAutoFit/>
          </a:bodyPr>
          <a:lstStyle/>
          <a:p>
            <a:pPr algn="ctr">
              <a:lnSpc>
                <a:spcPts val="3682"/>
              </a:lnSpc>
              <a:spcBef>
                <a:spcPct val="0"/>
              </a:spcBef>
            </a:pPr>
            <a:r>
              <a:rPr lang="en-US" sz="2630" b="1" u="sng">
                <a:solidFill>
                  <a:srgbClr val="331C2C"/>
                </a:solidFill>
                <a:latin typeface="Cooper BT Bold"/>
                <a:ea typeface="Cooper BT Bold"/>
                <a:cs typeface="Cooper BT Bold"/>
                <a:sym typeface="Cooper BT Bold"/>
              </a:rPr>
              <a:t>Decision Tree</a:t>
            </a:r>
            <a:r>
              <a:rPr lang="en-US" sz="2630" b="1">
                <a:solidFill>
                  <a:srgbClr val="331C2C"/>
                </a:solidFill>
                <a:latin typeface="Cooper BT Bold"/>
                <a:ea typeface="Cooper BT Bold"/>
                <a:cs typeface="Cooper BT Bold"/>
                <a:sym typeface="Cooper BT Bold"/>
              </a:rPr>
              <a:t>: A tree-like model that splits the data into branches based on feature values to predict outcomes. Each internal node represents a decision, and each leaf node represents a final class or value.</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Freeform 2"/>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665646">
            <a:off x="-582880" y="7597997"/>
            <a:ext cx="4135775" cy="4891777"/>
          </a:xfrm>
          <a:custGeom>
            <a:avLst/>
            <a:gdLst/>
            <a:ahLst/>
            <a:cxnLst/>
            <a:rect l="l" t="t" r="r" b="b"/>
            <a:pathLst>
              <a:path w="4135775" h="4891777">
                <a:moveTo>
                  <a:pt x="0" y="0"/>
                </a:moveTo>
                <a:lnTo>
                  <a:pt x="4135774" y="0"/>
                </a:lnTo>
                <a:lnTo>
                  <a:pt x="4135774"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217711" y="2408140"/>
            <a:ext cx="17249987" cy="923798"/>
          </a:xfrm>
          <a:prstGeom prst="rect">
            <a:avLst/>
          </a:prstGeom>
        </p:spPr>
        <p:txBody>
          <a:bodyPr lIns="0" tIns="0" rIns="0" bIns="0" rtlCol="0" anchor="t">
            <a:spAutoFit/>
          </a:bodyPr>
          <a:lstStyle/>
          <a:p>
            <a:pPr algn="ctr">
              <a:lnSpc>
                <a:spcPts val="3682"/>
              </a:lnSpc>
              <a:spcBef>
                <a:spcPct val="0"/>
              </a:spcBef>
            </a:pPr>
            <a:r>
              <a:rPr lang="en-US" sz="2630" b="1" u="sng">
                <a:solidFill>
                  <a:srgbClr val="331C2C"/>
                </a:solidFill>
                <a:latin typeface="Cooper BT Bold"/>
                <a:ea typeface="Cooper BT Bold"/>
                <a:cs typeface="Cooper BT Bold"/>
                <a:sym typeface="Cooper BT Bold"/>
              </a:rPr>
              <a:t>Random Forest</a:t>
            </a:r>
            <a:r>
              <a:rPr lang="en-US" sz="2630" b="1">
                <a:solidFill>
                  <a:srgbClr val="331C2C"/>
                </a:solidFill>
                <a:latin typeface="Cooper BT Bold"/>
                <a:ea typeface="Cooper BT Bold"/>
                <a:cs typeface="Cooper BT Bold"/>
                <a:sym typeface="Cooper BT Bold"/>
              </a:rPr>
              <a:t>: An ensemble learning method that creates multiple decision trees and aggregates their results to improve accuracy. It reduces overfitting by averaging the predictions of individual trees.</a:t>
            </a:r>
          </a:p>
        </p:txBody>
      </p:sp>
      <p:sp>
        <p:nvSpPr>
          <p:cNvPr id="6" name="TextBox 6"/>
          <p:cNvSpPr txBox="1"/>
          <p:nvPr/>
        </p:nvSpPr>
        <p:spPr>
          <a:xfrm>
            <a:off x="217711" y="3748215"/>
            <a:ext cx="17249987" cy="1403858"/>
          </a:xfrm>
          <a:prstGeom prst="rect">
            <a:avLst/>
          </a:prstGeom>
        </p:spPr>
        <p:txBody>
          <a:bodyPr lIns="0" tIns="0" rIns="0" bIns="0" rtlCol="0" anchor="t">
            <a:spAutoFit/>
          </a:bodyPr>
          <a:lstStyle/>
          <a:p>
            <a:pPr algn="ctr">
              <a:lnSpc>
                <a:spcPts val="3682"/>
              </a:lnSpc>
              <a:spcBef>
                <a:spcPct val="0"/>
              </a:spcBef>
            </a:pPr>
            <a:r>
              <a:rPr lang="en-US" sz="2630" b="1" u="sng">
                <a:solidFill>
                  <a:srgbClr val="331C2C"/>
                </a:solidFill>
                <a:latin typeface="Cooper BT Bold"/>
                <a:ea typeface="Cooper BT Bold"/>
                <a:cs typeface="Cooper BT Bold"/>
                <a:sym typeface="Cooper BT Bold"/>
              </a:rPr>
              <a:t>AdaBoost:</a:t>
            </a:r>
            <a:r>
              <a:rPr lang="en-US" sz="2630" b="1">
                <a:solidFill>
                  <a:srgbClr val="331C2C"/>
                </a:solidFill>
                <a:latin typeface="Cooper BT Bold"/>
                <a:ea typeface="Cooper BT Bold"/>
                <a:cs typeface="Cooper BT Bold"/>
                <a:sym typeface="Cooper BT Bold"/>
              </a:rPr>
              <a:t> An ensemble technique that combines weak classifiers to form a strong classifier by assigning higher weights to misclassified instances. It iteratively adjusts the weights to improve prediction accuracy.</a:t>
            </a:r>
          </a:p>
        </p:txBody>
      </p:sp>
      <p:sp>
        <p:nvSpPr>
          <p:cNvPr id="7" name="TextBox 7"/>
          <p:cNvSpPr txBox="1"/>
          <p:nvPr/>
        </p:nvSpPr>
        <p:spPr>
          <a:xfrm>
            <a:off x="-114591" y="5521107"/>
            <a:ext cx="17914590" cy="923798"/>
          </a:xfrm>
          <a:prstGeom prst="rect">
            <a:avLst/>
          </a:prstGeom>
        </p:spPr>
        <p:txBody>
          <a:bodyPr lIns="0" tIns="0" rIns="0" bIns="0" rtlCol="0" anchor="t">
            <a:spAutoFit/>
          </a:bodyPr>
          <a:lstStyle/>
          <a:p>
            <a:pPr algn="ctr">
              <a:lnSpc>
                <a:spcPts val="3682"/>
              </a:lnSpc>
              <a:spcBef>
                <a:spcPct val="0"/>
              </a:spcBef>
            </a:pPr>
            <a:r>
              <a:rPr lang="en-US" sz="2630" b="1" u="sng">
                <a:solidFill>
                  <a:srgbClr val="331C2C"/>
                </a:solidFill>
                <a:latin typeface="Cooper BT Bold"/>
                <a:ea typeface="Cooper BT Bold"/>
                <a:cs typeface="Cooper BT Bold"/>
                <a:sym typeface="Cooper BT Bold"/>
              </a:rPr>
              <a:t>XGBoost</a:t>
            </a:r>
            <a:r>
              <a:rPr lang="en-US" sz="2630" b="1">
                <a:solidFill>
                  <a:srgbClr val="331C2C"/>
                </a:solidFill>
                <a:latin typeface="Cooper BT Bold"/>
                <a:ea typeface="Cooper BT Bold"/>
                <a:cs typeface="Cooper BT Bold"/>
                <a:sym typeface="Cooper BT Bold"/>
              </a:rPr>
              <a:t>: A gradient boosting algorithm that improves model performance by combining multiple weak learners. It is optimized for speed and efficiency, often used for structured/tabular data.</a:t>
            </a:r>
          </a:p>
        </p:txBody>
      </p:sp>
      <p:sp>
        <p:nvSpPr>
          <p:cNvPr id="8" name="TextBox 8"/>
          <p:cNvSpPr txBox="1"/>
          <p:nvPr/>
        </p:nvSpPr>
        <p:spPr>
          <a:xfrm>
            <a:off x="108855" y="6813939"/>
            <a:ext cx="18070289" cy="923798"/>
          </a:xfrm>
          <a:prstGeom prst="rect">
            <a:avLst/>
          </a:prstGeom>
        </p:spPr>
        <p:txBody>
          <a:bodyPr lIns="0" tIns="0" rIns="0" bIns="0" rtlCol="0" anchor="t">
            <a:spAutoFit/>
          </a:bodyPr>
          <a:lstStyle/>
          <a:p>
            <a:pPr algn="ctr">
              <a:lnSpc>
                <a:spcPts val="3682"/>
              </a:lnSpc>
              <a:spcBef>
                <a:spcPct val="0"/>
              </a:spcBef>
            </a:pPr>
            <a:r>
              <a:rPr lang="en-US" sz="2630" b="1" u="sng">
                <a:solidFill>
                  <a:srgbClr val="331C2C"/>
                </a:solidFill>
                <a:latin typeface="Cooper BT Bold"/>
                <a:ea typeface="Cooper BT Bold"/>
                <a:cs typeface="Cooper BT Bold"/>
                <a:sym typeface="Cooper BT Bold"/>
              </a:rPr>
              <a:t>CatBoost</a:t>
            </a:r>
            <a:r>
              <a:rPr lang="en-US" sz="2630" b="1">
                <a:solidFill>
                  <a:srgbClr val="331C2C"/>
                </a:solidFill>
                <a:latin typeface="Cooper BT Bold"/>
                <a:ea typeface="Cooper BT Bold"/>
                <a:cs typeface="Cooper BT Bold"/>
                <a:sym typeface="Cooper BT Bold"/>
              </a:rPr>
              <a:t> :  A high-performance gradient boosting algorithm developed by Yandex, optimized for categorical data and known for handling missing values efficiently.</a:t>
            </a:r>
          </a:p>
        </p:txBody>
      </p:sp>
      <p:sp>
        <p:nvSpPr>
          <p:cNvPr id="9" name="TextBox 9"/>
          <p:cNvSpPr txBox="1"/>
          <p:nvPr/>
        </p:nvSpPr>
        <p:spPr>
          <a:xfrm>
            <a:off x="2687146" y="785768"/>
            <a:ext cx="12913708" cy="869897"/>
          </a:xfrm>
          <a:prstGeom prst="rect">
            <a:avLst/>
          </a:prstGeom>
        </p:spPr>
        <p:txBody>
          <a:bodyPr lIns="0" tIns="0" rIns="0" bIns="0" rtlCol="0" anchor="t">
            <a:spAutoFit/>
          </a:bodyPr>
          <a:lstStyle/>
          <a:p>
            <a:pPr algn="ctr">
              <a:lnSpc>
                <a:spcPts val="7072"/>
              </a:lnSpc>
            </a:pPr>
            <a:r>
              <a:rPr lang="en-US" sz="5052" b="1" u="sng">
                <a:solidFill>
                  <a:srgbClr val="331C2C"/>
                </a:solidFill>
                <a:latin typeface="Cooper BT Bold"/>
                <a:ea typeface="Cooper BT Bold"/>
                <a:cs typeface="Cooper BT Bold"/>
                <a:sym typeface="Cooper BT Bold"/>
              </a:rPr>
              <a:t>MACHINE LEARNING ALGORITHMS</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553980" y="439080"/>
            <a:ext cx="13180039"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OVERVIEW</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6" name="Group 6"/>
          <p:cNvGrpSpPr/>
          <p:nvPr/>
        </p:nvGrpSpPr>
        <p:grpSpPr>
          <a:xfrm>
            <a:off x="4931844" y="1951852"/>
            <a:ext cx="9012756" cy="8220848"/>
            <a:chOff x="0" y="0"/>
            <a:chExt cx="2218748" cy="1809039"/>
          </a:xfrm>
        </p:grpSpPr>
        <p:sp>
          <p:nvSpPr>
            <p:cNvPr id="7" name="Freeform 7"/>
            <p:cNvSpPr/>
            <p:nvPr/>
          </p:nvSpPr>
          <p:spPr>
            <a:xfrm>
              <a:off x="0" y="0"/>
              <a:ext cx="2218748" cy="1809039"/>
            </a:xfrm>
            <a:custGeom>
              <a:avLst/>
              <a:gdLst/>
              <a:ahLst/>
              <a:cxnLst/>
              <a:rect l="l" t="t" r="r" b="b"/>
              <a:pathLst>
                <a:path w="2218748" h="1809039">
                  <a:moveTo>
                    <a:pt x="0" y="0"/>
                  </a:moveTo>
                  <a:lnTo>
                    <a:pt x="2218748" y="0"/>
                  </a:lnTo>
                  <a:lnTo>
                    <a:pt x="2218748" y="1809039"/>
                  </a:lnTo>
                  <a:lnTo>
                    <a:pt x="0" y="1809039"/>
                  </a:lnTo>
                  <a:close/>
                </a:path>
              </a:pathLst>
            </a:custGeom>
            <a:solidFill>
              <a:srgbClr val="CEB3C0"/>
            </a:solidFill>
          </p:spPr>
          <p:txBody>
            <a:bodyPr/>
            <a:lstStyle/>
            <a:p>
              <a:pPr algn="ctr"/>
              <a:endParaRPr lang="en-IN"/>
            </a:p>
          </p:txBody>
        </p:sp>
        <p:sp>
          <p:nvSpPr>
            <p:cNvPr id="8" name="TextBox 8"/>
            <p:cNvSpPr txBox="1"/>
            <p:nvPr/>
          </p:nvSpPr>
          <p:spPr>
            <a:xfrm>
              <a:off x="0" y="-38100"/>
              <a:ext cx="2218748" cy="184713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185535" y="8538333"/>
            <a:ext cx="5055568" cy="634683"/>
          </a:xfrm>
          <a:prstGeom prst="rect">
            <a:avLst/>
          </a:prstGeom>
        </p:spPr>
        <p:txBody>
          <a:bodyPr lIns="0" tIns="0" rIns="0" bIns="0" rtlCol="0" anchor="t">
            <a:spAutoFit/>
          </a:bodyPr>
          <a:lstStyle/>
          <a:p>
            <a:pPr marL="798829" lvl="1" indent="-399415" algn="l">
              <a:lnSpc>
                <a:spcPts val="5179"/>
              </a:lnSpc>
              <a:buFont typeface="Arial"/>
              <a:buChar char="•"/>
            </a:pPr>
            <a:r>
              <a:rPr lang="en-US" sz="3699" b="1" dirty="0">
                <a:solidFill>
                  <a:srgbClr val="331C2C"/>
                </a:solidFill>
                <a:latin typeface="Cooper BT Bold"/>
                <a:ea typeface="Cooper BT Bold"/>
                <a:cs typeface="Cooper BT Bold"/>
                <a:sym typeface="Cooper BT Bold"/>
              </a:rPr>
              <a:t>Summary</a:t>
            </a:r>
          </a:p>
        </p:txBody>
      </p:sp>
      <p:sp>
        <p:nvSpPr>
          <p:cNvPr id="10" name="TextBox 10"/>
          <p:cNvSpPr txBox="1"/>
          <p:nvPr/>
        </p:nvSpPr>
        <p:spPr>
          <a:xfrm>
            <a:off x="5159409" y="2294422"/>
            <a:ext cx="4480960" cy="633384"/>
          </a:xfrm>
          <a:prstGeom prst="rect">
            <a:avLst/>
          </a:prstGeom>
        </p:spPr>
        <p:txBody>
          <a:bodyPr lIns="0" tIns="0" rIns="0" bIns="0" rtlCol="0" anchor="t">
            <a:spAutoFit/>
          </a:bodyPr>
          <a:lstStyle/>
          <a:p>
            <a:pPr marL="798829" lvl="1" indent="-399415" algn="l">
              <a:lnSpc>
                <a:spcPts val="5179"/>
              </a:lnSpc>
              <a:buFont typeface="Arial"/>
              <a:buChar char="•"/>
            </a:pPr>
            <a:r>
              <a:rPr lang="en-US" sz="3699" b="1" dirty="0">
                <a:solidFill>
                  <a:srgbClr val="331C2C"/>
                </a:solidFill>
                <a:latin typeface="Cooper BT Bold"/>
                <a:ea typeface="Cooper BT Bold"/>
                <a:cs typeface="Cooper BT Bold"/>
                <a:sym typeface="Cooper BT Bold"/>
              </a:rPr>
              <a:t>Introduction</a:t>
            </a:r>
          </a:p>
        </p:txBody>
      </p:sp>
      <p:sp>
        <p:nvSpPr>
          <p:cNvPr id="11" name="TextBox 11"/>
          <p:cNvSpPr txBox="1"/>
          <p:nvPr/>
        </p:nvSpPr>
        <p:spPr>
          <a:xfrm>
            <a:off x="5146346" y="4126896"/>
            <a:ext cx="5538235" cy="634683"/>
          </a:xfrm>
          <a:prstGeom prst="rect">
            <a:avLst/>
          </a:prstGeom>
        </p:spPr>
        <p:txBody>
          <a:bodyPr lIns="0" tIns="0" rIns="0" bIns="0" rtlCol="0" anchor="t">
            <a:spAutoFit/>
          </a:bodyPr>
          <a:lstStyle/>
          <a:p>
            <a:pPr marL="798829" lvl="1" indent="-399415" algn="l">
              <a:lnSpc>
                <a:spcPts val="5179"/>
              </a:lnSpc>
              <a:buFont typeface="Arial"/>
              <a:buChar char="•"/>
            </a:pPr>
            <a:r>
              <a:rPr lang="en-US" sz="3699" b="1" dirty="0">
                <a:solidFill>
                  <a:srgbClr val="331C2C"/>
                </a:solidFill>
                <a:latin typeface="Cooper BT Bold"/>
                <a:ea typeface="Cooper BT Bold"/>
                <a:cs typeface="Cooper BT Bold"/>
                <a:sym typeface="Cooper BT Bold"/>
              </a:rPr>
              <a:t>Data Preprocessing</a:t>
            </a:r>
          </a:p>
        </p:txBody>
      </p:sp>
      <p:sp>
        <p:nvSpPr>
          <p:cNvPr id="12" name="TextBox 12"/>
          <p:cNvSpPr txBox="1"/>
          <p:nvPr/>
        </p:nvSpPr>
        <p:spPr>
          <a:xfrm>
            <a:off x="5146346" y="3227540"/>
            <a:ext cx="5241454" cy="634683"/>
          </a:xfrm>
          <a:prstGeom prst="rect">
            <a:avLst/>
          </a:prstGeom>
        </p:spPr>
        <p:txBody>
          <a:bodyPr lIns="0" tIns="0" rIns="0" bIns="0" rtlCol="0" anchor="t">
            <a:spAutoFit/>
          </a:bodyPr>
          <a:lstStyle/>
          <a:p>
            <a:pPr marL="798829" lvl="1" indent="-399415" algn="l">
              <a:lnSpc>
                <a:spcPts val="5179"/>
              </a:lnSpc>
              <a:buFont typeface="Arial"/>
              <a:buChar char="•"/>
            </a:pPr>
            <a:r>
              <a:rPr lang="en-US" sz="3699" b="1" dirty="0">
                <a:solidFill>
                  <a:srgbClr val="331C2C"/>
                </a:solidFill>
                <a:latin typeface="Cooper BT Bold"/>
                <a:ea typeface="Cooper BT Bold"/>
                <a:cs typeface="Cooper BT Bold"/>
                <a:sym typeface="Cooper BT Bold"/>
              </a:rPr>
              <a:t>Literature Review </a:t>
            </a:r>
          </a:p>
        </p:txBody>
      </p:sp>
      <p:sp>
        <p:nvSpPr>
          <p:cNvPr id="13" name="TextBox 13"/>
          <p:cNvSpPr txBox="1"/>
          <p:nvPr/>
        </p:nvSpPr>
        <p:spPr>
          <a:xfrm>
            <a:off x="5146346" y="6820306"/>
            <a:ext cx="8424310" cy="610295"/>
          </a:xfrm>
          <a:prstGeom prst="rect">
            <a:avLst/>
          </a:prstGeom>
        </p:spPr>
        <p:txBody>
          <a:bodyPr lIns="0" tIns="0" rIns="0" bIns="0" rtlCol="0" anchor="t">
            <a:spAutoFit/>
          </a:bodyPr>
          <a:lstStyle/>
          <a:p>
            <a:pPr marL="798829" lvl="1" indent="-399415" algn="l">
              <a:lnSpc>
                <a:spcPts val="5179"/>
              </a:lnSpc>
              <a:buFont typeface="Arial"/>
              <a:buChar char="•"/>
            </a:pPr>
            <a:r>
              <a:rPr lang="en-US" sz="3699" b="1" dirty="0">
                <a:solidFill>
                  <a:srgbClr val="331C2C"/>
                </a:solidFill>
                <a:latin typeface="Cooper BT Bold"/>
                <a:ea typeface="Cooper BT Bold"/>
                <a:cs typeface="Cooper BT Bold"/>
                <a:sym typeface="Cooper BT Bold"/>
              </a:rPr>
              <a:t>Data Modelling and Evaluation</a:t>
            </a:r>
          </a:p>
        </p:txBody>
      </p:sp>
      <p:sp>
        <p:nvSpPr>
          <p:cNvPr id="14" name="TextBox 14"/>
          <p:cNvSpPr txBox="1"/>
          <p:nvPr/>
        </p:nvSpPr>
        <p:spPr>
          <a:xfrm>
            <a:off x="5146346" y="4995541"/>
            <a:ext cx="6966985" cy="634683"/>
          </a:xfrm>
          <a:prstGeom prst="rect">
            <a:avLst/>
          </a:prstGeom>
        </p:spPr>
        <p:txBody>
          <a:bodyPr lIns="0" tIns="0" rIns="0" bIns="0" rtlCol="0" anchor="t">
            <a:spAutoFit/>
          </a:bodyPr>
          <a:lstStyle/>
          <a:p>
            <a:pPr marL="798829" lvl="1" indent="-399415" algn="l">
              <a:lnSpc>
                <a:spcPts val="5179"/>
              </a:lnSpc>
              <a:buFont typeface="Arial"/>
              <a:buChar char="•"/>
            </a:pPr>
            <a:r>
              <a:rPr lang="en-US" sz="3699" b="1" dirty="0">
                <a:solidFill>
                  <a:srgbClr val="331C2C"/>
                </a:solidFill>
                <a:latin typeface="Cooper BT Bold"/>
                <a:ea typeface="Cooper BT Bold"/>
                <a:cs typeface="Cooper BT Bold"/>
                <a:sym typeface="Cooper BT Bold"/>
              </a:rPr>
              <a:t>Exploratory Data Analysis</a:t>
            </a:r>
          </a:p>
        </p:txBody>
      </p:sp>
      <p:sp>
        <p:nvSpPr>
          <p:cNvPr id="15" name="TextBox 15"/>
          <p:cNvSpPr txBox="1"/>
          <p:nvPr/>
        </p:nvSpPr>
        <p:spPr>
          <a:xfrm>
            <a:off x="5146346" y="5914209"/>
            <a:ext cx="8424310" cy="610295"/>
          </a:xfrm>
          <a:prstGeom prst="rect">
            <a:avLst/>
          </a:prstGeom>
        </p:spPr>
        <p:txBody>
          <a:bodyPr lIns="0" tIns="0" rIns="0" bIns="0" rtlCol="0" anchor="t">
            <a:spAutoFit/>
          </a:bodyPr>
          <a:lstStyle/>
          <a:p>
            <a:pPr marL="798829" lvl="1" indent="-399415" algn="l">
              <a:lnSpc>
                <a:spcPts val="5179"/>
              </a:lnSpc>
              <a:buFont typeface="Arial"/>
              <a:buChar char="•"/>
            </a:pPr>
            <a:r>
              <a:rPr lang="en-US" sz="3699" b="1" dirty="0">
                <a:solidFill>
                  <a:srgbClr val="331C2C"/>
                </a:solidFill>
                <a:latin typeface="Cooper BT Bold"/>
                <a:ea typeface="Cooper BT Bold"/>
                <a:cs typeface="Cooper BT Bold"/>
                <a:sym typeface="Cooper BT Bold"/>
              </a:rPr>
              <a:t>Methodology</a:t>
            </a:r>
          </a:p>
        </p:txBody>
      </p:sp>
      <p:sp>
        <p:nvSpPr>
          <p:cNvPr id="16" name="TextBox 9">
            <a:extLst>
              <a:ext uri="{FF2B5EF4-FFF2-40B4-BE49-F238E27FC236}">
                <a16:creationId xmlns:a16="http://schemas.microsoft.com/office/drawing/2014/main" id="{3BF9307B-738C-7C85-DD7B-B37139B4AE31}"/>
              </a:ext>
            </a:extLst>
          </p:cNvPr>
          <p:cNvSpPr txBox="1"/>
          <p:nvPr/>
        </p:nvSpPr>
        <p:spPr>
          <a:xfrm>
            <a:off x="5185535" y="7664579"/>
            <a:ext cx="6489666" cy="610295"/>
          </a:xfrm>
          <a:prstGeom prst="rect">
            <a:avLst/>
          </a:prstGeom>
        </p:spPr>
        <p:txBody>
          <a:bodyPr wrap="square" lIns="0" tIns="0" rIns="0" bIns="0" rtlCol="0" anchor="t">
            <a:spAutoFit/>
          </a:bodyPr>
          <a:lstStyle/>
          <a:p>
            <a:pPr marL="798829" lvl="1" indent="-399415" algn="l">
              <a:lnSpc>
                <a:spcPts val="5179"/>
              </a:lnSpc>
              <a:buFont typeface="Arial"/>
              <a:buChar char="•"/>
            </a:pPr>
            <a:r>
              <a:rPr lang="en-US" sz="3699" b="1" dirty="0">
                <a:solidFill>
                  <a:srgbClr val="331C2C"/>
                </a:solidFill>
                <a:latin typeface="Cooper BT Bold"/>
                <a:ea typeface="Cooper BT Bold"/>
                <a:cs typeface="Cooper BT Bold"/>
                <a:sym typeface="Cooper BT Bold"/>
              </a:rPr>
              <a:t>Real-time Prediction</a:t>
            </a:r>
          </a:p>
        </p:txBody>
      </p:sp>
      <p:sp>
        <p:nvSpPr>
          <p:cNvPr id="17" name="TextBox 9">
            <a:extLst>
              <a:ext uri="{FF2B5EF4-FFF2-40B4-BE49-F238E27FC236}">
                <a16:creationId xmlns:a16="http://schemas.microsoft.com/office/drawing/2014/main" id="{B09B3287-4DD3-78FE-7EAC-538B84831432}"/>
              </a:ext>
            </a:extLst>
          </p:cNvPr>
          <p:cNvSpPr txBox="1"/>
          <p:nvPr/>
        </p:nvSpPr>
        <p:spPr>
          <a:xfrm>
            <a:off x="5205129" y="9346820"/>
            <a:ext cx="5055568" cy="610295"/>
          </a:xfrm>
          <a:prstGeom prst="rect">
            <a:avLst/>
          </a:prstGeom>
        </p:spPr>
        <p:txBody>
          <a:bodyPr lIns="0" tIns="0" rIns="0" bIns="0" rtlCol="0" anchor="t">
            <a:spAutoFit/>
          </a:bodyPr>
          <a:lstStyle/>
          <a:p>
            <a:pPr marL="798829" lvl="1" indent="-399415" algn="l">
              <a:lnSpc>
                <a:spcPts val="5179"/>
              </a:lnSpc>
              <a:buFont typeface="Arial"/>
              <a:buChar char="•"/>
            </a:pPr>
            <a:r>
              <a:rPr lang="en-US" sz="3699" b="1" dirty="0">
                <a:solidFill>
                  <a:srgbClr val="331C2C"/>
                </a:solidFill>
                <a:latin typeface="Cooper BT Bold"/>
                <a:ea typeface="Cooper BT Bold"/>
                <a:cs typeface="Cooper BT Bold"/>
                <a:sym typeface="Cooper BT Bold"/>
              </a:rPr>
              <a:t>Future Scope</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Freeform 2"/>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665646">
            <a:off x="-582880" y="7597997"/>
            <a:ext cx="4135775" cy="4891777"/>
          </a:xfrm>
          <a:custGeom>
            <a:avLst/>
            <a:gdLst/>
            <a:ahLst/>
            <a:cxnLst/>
            <a:rect l="l" t="t" r="r" b="b"/>
            <a:pathLst>
              <a:path w="4135775" h="4891777">
                <a:moveTo>
                  <a:pt x="0" y="0"/>
                </a:moveTo>
                <a:lnTo>
                  <a:pt x="4135774" y="0"/>
                </a:lnTo>
                <a:lnTo>
                  <a:pt x="4135774"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336517" y="2841935"/>
            <a:ext cx="18288000" cy="923798"/>
          </a:xfrm>
          <a:prstGeom prst="rect">
            <a:avLst/>
          </a:prstGeom>
        </p:spPr>
        <p:txBody>
          <a:bodyPr lIns="0" tIns="0" rIns="0" bIns="0" rtlCol="0" anchor="t">
            <a:spAutoFit/>
          </a:bodyPr>
          <a:lstStyle/>
          <a:p>
            <a:pPr algn="ctr">
              <a:lnSpc>
                <a:spcPts val="3682"/>
              </a:lnSpc>
              <a:spcBef>
                <a:spcPct val="0"/>
              </a:spcBef>
            </a:pPr>
            <a:r>
              <a:rPr lang="en-US" sz="2630" b="1" u="sng">
                <a:solidFill>
                  <a:srgbClr val="331C2C"/>
                </a:solidFill>
                <a:latin typeface="Cooper BT Bold"/>
                <a:ea typeface="Cooper BT Bold"/>
                <a:cs typeface="Cooper BT Bold"/>
                <a:sym typeface="Cooper BT Bold"/>
              </a:rPr>
              <a:t>Ridge Regression</a:t>
            </a:r>
            <a:r>
              <a:rPr lang="en-US" sz="2630" b="1">
                <a:solidFill>
                  <a:srgbClr val="331C2C"/>
                </a:solidFill>
                <a:latin typeface="Cooper BT Bold"/>
                <a:ea typeface="Cooper BT Bold"/>
                <a:cs typeface="Cooper BT Bold"/>
                <a:sym typeface="Cooper BT Bold"/>
              </a:rPr>
              <a:t> : A linear regression technique that applies L2 regularization to reduce overfitting by penalizing large coefficients and improving model generalization</a:t>
            </a:r>
          </a:p>
        </p:txBody>
      </p:sp>
      <p:sp>
        <p:nvSpPr>
          <p:cNvPr id="6" name="TextBox 6"/>
          <p:cNvSpPr txBox="1"/>
          <p:nvPr/>
        </p:nvSpPr>
        <p:spPr>
          <a:xfrm>
            <a:off x="-336517" y="4435653"/>
            <a:ext cx="18288000" cy="923798"/>
          </a:xfrm>
          <a:prstGeom prst="rect">
            <a:avLst/>
          </a:prstGeom>
        </p:spPr>
        <p:txBody>
          <a:bodyPr lIns="0" tIns="0" rIns="0" bIns="0" rtlCol="0" anchor="t">
            <a:spAutoFit/>
          </a:bodyPr>
          <a:lstStyle/>
          <a:p>
            <a:pPr algn="ctr">
              <a:lnSpc>
                <a:spcPts val="3682"/>
              </a:lnSpc>
              <a:spcBef>
                <a:spcPct val="0"/>
              </a:spcBef>
            </a:pPr>
            <a:r>
              <a:rPr lang="en-US" sz="2630" b="1" u="sng">
                <a:solidFill>
                  <a:srgbClr val="331C2C"/>
                </a:solidFill>
                <a:latin typeface="Cooper BT Bold"/>
                <a:ea typeface="Cooper BT Bold"/>
                <a:cs typeface="Cooper BT Bold"/>
                <a:sym typeface="Cooper BT Bold"/>
              </a:rPr>
              <a:t>Bagging </a:t>
            </a:r>
            <a:r>
              <a:rPr lang="en-US" sz="2630" b="1">
                <a:solidFill>
                  <a:srgbClr val="331C2C"/>
                </a:solidFill>
                <a:latin typeface="Cooper BT Bold"/>
                <a:ea typeface="Cooper BT Bold"/>
                <a:cs typeface="Cooper BT Bold"/>
                <a:sym typeface="Cooper BT Bold"/>
              </a:rPr>
              <a:t>: A machine learning ensemble method that improves accuracy by training multiple models on bootstrapped subsets of data and averaging their predictions.</a:t>
            </a:r>
          </a:p>
        </p:txBody>
      </p:sp>
      <p:sp>
        <p:nvSpPr>
          <p:cNvPr id="7" name="TextBox 7"/>
          <p:cNvSpPr txBox="1"/>
          <p:nvPr/>
        </p:nvSpPr>
        <p:spPr>
          <a:xfrm>
            <a:off x="0" y="6026201"/>
            <a:ext cx="17614966" cy="923798"/>
          </a:xfrm>
          <a:prstGeom prst="rect">
            <a:avLst/>
          </a:prstGeom>
        </p:spPr>
        <p:txBody>
          <a:bodyPr lIns="0" tIns="0" rIns="0" bIns="0" rtlCol="0" anchor="t">
            <a:spAutoFit/>
          </a:bodyPr>
          <a:lstStyle/>
          <a:p>
            <a:pPr algn="ctr">
              <a:lnSpc>
                <a:spcPts val="3682"/>
              </a:lnSpc>
              <a:spcBef>
                <a:spcPct val="0"/>
              </a:spcBef>
            </a:pPr>
            <a:r>
              <a:rPr lang="en-US" sz="2630" b="1" u="sng">
                <a:solidFill>
                  <a:srgbClr val="331C2C"/>
                </a:solidFill>
                <a:latin typeface="Cooper BT Bold"/>
                <a:ea typeface="Cooper BT Bold"/>
                <a:cs typeface="Cooper BT Bold"/>
                <a:sym typeface="Cooper BT Bold"/>
              </a:rPr>
              <a:t>Artificial Neural Networks (ANNs)</a:t>
            </a:r>
            <a:r>
              <a:rPr lang="en-US" sz="2630" b="1">
                <a:solidFill>
                  <a:srgbClr val="331C2C"/>
                </a:solidFill>
                <a:latin typeface="Cooper BT Bold"/>
                <a:ea typeface="Cooper BT Bold"/>
                <a:cs typeface="Cooper BT Bold"/>
                <a:sym typeface="Cooper BT Bold"/>
              </a:rPr>
              <a:t> : Computational models inspired by the human brain, consisting of interconnected layers of neurons used for complex pattern recognition and deep learning tasks.</a:t>
            </a:r>
          </a:p>
        </p:txBody>
      </p:sp>
      <p:sp>
        <p:nvSpPr>
          <p:cNvPr id="8" name="TextBox 8"/>
          <p:cNvSpPr txBox="1"/>
          <p:nvPr/>
        </p:nvSpPr>
        <p:spPr>
          <a:xfrm>
            <a:off x="2687146" y="933450"/>
            <a:ext cx="12913708" cy="869897"/>
          </a:xfrm>
          <a:prstGeom prst="rect">
            <a:avLst/>
          </a:prstGeom>
        </p:spPr>
        <p:txBody>
          <a:bodyPr lIns="0" tIns="0" rIns="0" bIns="0" rtlCol="0" anchor="t">
            <a:spAutoFit/>
          </a:bodyPr>
          <a:lstStyle/>
          <a:p>
            <a:pPr algn="ctr">
              <a:lnSpc>
                <a:spcPts val="7072"/>
              </a:lnSpc>
            </a:pPr>
            <a:r>
              <a:rPr lang="en-US" sz="5052" b="1" u="sng">
                <a:solidFill>
                  <a:srgbClr val="331C2C"/>
                </a:solidFill>
                <a:latin typeface="Cooper BT Bold"/>
                <a:ea typeface="Cooper BT Bold"/>
                <a:cs typeface="Cooper BT Bold"/>
                <a:sym typeface="Cooper BT Bold"/>
              </a:rPr>
              <a:t>MACHINE LEARNING ALGORITHMS</a:t>
            </a: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553980" y="-266641"/>
            <a:ext cx="13180039" cy="1193800"/>
          </a:xfrm>
          <a:prstGeom prst="rect">
            <a:avLst/>
          </a:prstGeom>
        </p:spPr>
        <p:txBody>
          <a:bodyPr lIns="0" tIns="0" rIns="0" bIns="0" rtlCol="0" anchor="t">
            <a:spAutoFit/>
          </a:bodyPr>
          <a:lstStyle/>
          <a:p>
            <a:pPr algn="ctr">
              <a:lnSpc>
                <a:spcPts val="9799"/>
              </a:lnSpc>
            </a:pPr>
            <a:r>
              <a:rPr lang="en-US" sz="6999" b="1" u="sng">
                <a:solidFill>
                  <a:srgbClr val="331C2C"/>
                </a:solidFill>
                <a:latin typeface="Garet Bold"/>
                <a:ea typeface="Garet Bold"/>
                <a:cs typeface="Garet Bold"/>
                <a:sym typeface="Garet Bold"/>
              </a:rPr>
              <a:t>80-20 SPLIT</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aphicFrame>
        <p:nvGraphicFramePr>
          <p:cNvPr id="6" name="Table 6"/>
          <p:cNvGraphicFramePr>
            <a:graphicFrameLocks noGrp="1"/>
          </p:cNvGraphicFramePr>
          <p:nvPr/>
        </p:nvGraphicFramePr>
        <p:xfrm>
          <a:off x="2752826" y="927159"/>
          <a:ext cx="7124307" cy="9430309"/>
        </p:xfrm>
        <a:graphic>
          <a:graphicData uri="http://schemas.openxmlformats.org/drawingml/2006/table">
            <a:tbl>
              <a:tblPr/>
              <a:tblGrid>
                <a:gridCol w="3301160">
                  <a:extLst>
                    <a:ext uri="{9D8B030D-6E8A-4147-A177-3AD203B41FA5}">
                      <a16:colId xmlns:a16="http://schemas.microsoft.com/office/drawing/2014/main" val="20000"/>
                    </a:ext>
                  </a:extLst>
                </a:gridCol>
                <a:gridCol w="1773515">
                  <a:extLst>
                    <a:ext uri="{9D8B030D-6E8A-4147-A177-3AD203B41FA5}">
                      <a16:colId xmlns:a16="http://schemas.microsoft.com/office/drawing/2014/main" val="20001"/>
                    </a:ext>
                  </a:extLst>
                </a:gridCol>
                <a:gridCol w="2049632">
                  <a:extLst>
                    <a:ext uri="{9D8B030D-6E8A-4147-A177-3AD203B41FA5}">
                      <a16:colId xmlns:a16="http://schemas.microsoft.com/office/drawing/2014/main" val="20002"/>
                    </a:ext>
                  </a:extLst>
                </a:gridCol>
              </a:tblGrid>
              <a:tr h="1233709">
                <a:tc>
                  <a:txBody>
                    <a:bodyPr/>
                    <a:lstStyle/>
                    <a:p>
                      <a:pPr algn="ctr">
                        <a:lnSpc>
                          <a:spcPts val="2939"/>
                        </a:lnSpc>
                        <a:defRPr/>
                      </a:pPr>
                      <a:r>
                        <a:rPr lang="en-US" sz="2099" b="1">
                          <a:solidFill>
                            <a:srgbClr val="000000"/>
                          </a:solidFill>
                          <a:latin typeface="Garet Bold"/>
                          <a:ea typeface="Garet Bold"/>
                          <a:cs typeface="Garet Bold"/>
                          <a:sym typeface="Garet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MODEL-1</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MODEL-2</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02352">
                <a:tc>
                  <a:txBody>
                    <a:bodyPr/>
                    <a:lstStyle/>
                    <a:p>
                      <a:pPr algn="ctr">
                        <a:lnSpc>
                          <a:spcPts val="2659"/>
                        </a:lnSpc>
                        <a:defRPr/>
                      </a:pPr>
                      <a:r>
                        <a:rPr lang="en-US" sz="1899" b="1">
                          <a:solidFill>
                            <a:srgbClr val="000000"/>
                          </a:solidFill>
                          <a:latin typeface="Garet Bold"/>
                          <a:ea typeface="Garet Bold"/>
                          <a:cs typeface="Garet Bold"/>
                          <a:sym typeface="Garet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9159">
                <a:tc>
                  <a:txBody>
                    <a:bodyPr/>
                    <a:lstStyle/>
                    <a:p>
                      <a:pPr algn="ctr">
                        <a:lnSpc>
                          <a:spcPts val="2659"/>
                        </a:lnSpc>
                        <a:defRPr/>
                      </a:pPr>
                      <a:r>
                        <a:rPr lang="en-US" sz="1899" b="1">
                          <a:solidFill>
                            <a:srgbClr val="000000"/>
                          </a:solidFill>
                          <a:latin typeface="Garet Bold"/>
                          <a:ea typeface="Garet Bold"/>
                          <a:cs typeface="Garet Bold"/>
                          <a:sym typeface="Garet Bold"/>
                        </a:rPr>
                        <a:t>RIDGE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extLst>
                  <a:ext uri="{0D108BD9-81ED-4DB2-BD59-A6C34878D82A}">
                    <a16:rowId xmlns:a16="http://schemas.microsoft.com/office/drawing/2014/main" val="10002"/>
                  </a:ext>
                </a:extLst>
              </a:tr>
              <a:tr h="860727">
                <a:tc>
                  <a:txBody>
                    <a:bodyPr/>
                    <a:lstStyle/>
                    <a:p>
                      <a:pPr algn="ctr">
                        <a:lnSpc>
                          <a:spcPts val="2659"/>
                        </a:lnSpc>
                        <a:defRPr/>
                      </a:pPr>
                      <a:r>
                        <a:rPr lang="en-US" sz="1899" b="1">
                          <a:solidFill>
                            <a:srgbClr val="000000"/>
                          </a:solidFill>
                          <a:latin typeface="Garet Bold"/>
                          <a:ea typeface="Garet Bold"/>
                          <a:cs typeface="Garet Bold"/>
                          <a:sym typeface="Garet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0.853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0727">
                <a:tc>
                  <a:txBody>
                    <a:bodyPr/>
                    <a:lstStyle/>
                    <a:p>
                      <a:pPr algn="ctr">
                        <a:lnSpc>
                          <a:spcPts val="2659"/>
                        </a:lnSpc>
                        <a:defRPr/>
                      </a:pPr>
                      <a:r>
                        <a:rPr lang="en-US" sz="1899" b="1">
                          <a:solidFill>
                            <a:srgbClr val="000000"/>
                          </a:solidFill>
                          <a:latin typeface="Garet Bold"/>
                          <a:ea typeface="Garet Bold"/>
                          <a:cs typeface="Garet Bold"/>
                          <a:sym typeface="Garet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0.829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0.853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60727">
                <a:tc>
                  <a:txBody>
                    <a:bodyPr/>
                    <a:lstStyle/>
                    <a:p>
                      <a:pPr algn="ctr">
                        <a:lnSpc>
                          <a:spcPts val="2659"/>
                        </a:lnSpc>
                        <a:defRPr/>
                      </a:pPr>
                      <a:r>
                        <a:rPr lang="en-US" sz="1899" b="1">
                          <a:solidFill>
                            <a:srgbClr val="000000"/>
                          </a:solidFill>
                          <a:latin typeface="Garet Bold"/>
                          <a:ea typeface="Garet Bold"/>
                          <a:cs typeface="Garet Bold"/>
                          <a:sym typeface="Garet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60727">
                <a:tc>
                  <a:txBody>
                    <a:bodyPr/>
                    <a:lstStyle/>
                    <a:p>
                      <a:pPr algn="ctr">
                        <a:lnSpc>
                          <a:spcPts val="2659"/>
                        </a:lnSpc>
                        <a:defRPr/>
                      </a:pPr>
                      <a:r>
                        <a:rPr lang="en-US" sz="1899" b="1">
                          <a:solidFill>
                            <a:srgbClr val="000000"/>
                          </a:solidFill>
                          <a:latin typeface="Garet Bold"/>
                          <a:ea typeface="Garet Bold"/>
                          <a:cs typeface="Garet Bold"/>
                          <a:sym typeface="Garet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extLst>
                  <a:ext uri="{0D108BD9-81ED-4DB2-BD59-A6C34878D82A}">
                    <a16:rowId xmlns:a16="http://schemas.microsoft.com/office/drawing/2014/main" val="10006"/>
                  </a:ext>
                </a:extLst>
              </a:tr>
              <a:tr h="860727">
                <a:tc>
                  <a:txBody>
                    <a:bodyPr/>
                    <a:lstStyle/>
                    <a:p>
                      <a:pPr algn="ctr">
                        <a:lnSpc>
                          <a:spcPts val="2659"/>
                        </a:lnSpc>
                        <a:defRPr/>
                      </a:pPr>
                      <a:r>
                        <a:rPr lang="en-US" sz="1899" b="1">
                          <a:solidFill>
                            <a:srgbClr val="000000"/>
                          </a:solidFill>
                          <a:latin typeface="Garet Bold"/>
                          <a:ea typeface="Garet Bold"/>
                          <a:cs typeface="Garet Bold"/>
                          <a:sym typeface="Garet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60727">
                <a:tc>
                  <a:txBody>
                    <a:bodyPr/>
                    <a:lstStyle/>
                    <a:p>
                      <a:pPr algn="ctr">
                        <a:lnSpc>
                          <a:spcPts val="2659"/>
                        </a:lnSpc>
                        <a:defRPr/>
                      </a:pPr>
                      <a:r>
                        <a:rPr lang="en-US" sz="1899" b="1">
                          <a:solidFill>
                            <a:srgbClr val="000000"/>
                          </a:solidFill>
                          <a:latin typeface="Garet Bold"/>
                          <a:ea typeface="Garet Bold"/>
                          <a:cs typeface="Garet Bold"/>
                          <a:sym typeface="Garet Bold"/>
                        </a:rPr>
                        <a:t>GRADIENT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60727">
                <a:tc>
                  <a:txBody>
                    <a:bodyPr/>
                    <a:lstStyle/>
                    <a:p>
                      <a:pPr algn="ctr">
                        <a:lnSpc>
                          <a:spcPts val="2659"/>
                        </a:lnSpc>
                        <a:defRPr/>
                      </a:pPr>
                      <a:r>
                        <a:rPr lang="en-US" sz="1899" b="1">
                          <a:solidFill>
                            <a:srgbClr val="000000"/>
                          </a:solidFill>
                          <a:latin typeface="Garet Bold"/>
                          <a:ea typeface="Garet Bold"/>
                          <a:cs typeface="Garet Bold"/>
                          <a:sym typeface="Garet Bold"/>
                        </a:rPr>
                        <a:t>XG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7" name="Table 7"/>
          <p:cNvGraphicFramePr>
            <a:graphicFrameLocks noGrp="1"/>
          </p:cNvGraphicFramePr>
          <p:nvPr/>
        </p:nvGraphicFramePr>
        <p:xfrm>
          <a:off x="10446952" y="927159"/>
          <a:ext cx="6812348" cy="4631802"/>
        </p:xfrm>
        <a:graphic>
          <a:graphicData uri="http://schemas.openxmlformats.org/drawingml/2006/table">
            <a:tbl>
              <a:tblPr/>
              <a:tblGrid>
                <a:gridCol w="2796467">
                  <a:extLst>
                    <a:ext uri="{9D8B030D-6E8A-4147-A177-3AD203B41FA5}">
                      <a16:colId xmlns:a16="http://schemas.microsoft.com/office/drawing/2014/main" val="20000"/>
                    </a:ext>
                  </a:extLst>
                </a:gridCol>
                <a:gridCol w="1917500">
                  <a:extLst>
                    <a:ext uri="{9D8B030D-6E8A-4147-A177-3AD203B41FA5}">
                      <a16:colId xmlns:a16="http://schemas.microsoft.com/office/drawing/2014/main" val="20001"/>
                    </a:ext>
                  </a:extLst>
                </a:gridCol>
                <a:gridCol w="2098381">
                  <a:extLst>
                    <a:ext uri="{9D8B030D-6E8A-4147-A177-3AD203B41FA5}">
                      <a16:colId xmlns:a16="http://schemas.microsoft.com/office/drawing/2014/main" val="20002"/>
                    </a:ext>
                  </a:extLst>
                </a:gridCol>
              </a:tblGrid>
              <a:tr h="1238916">
                <a:tc>
                  <a:txBody>
                    <a:bodyPr/>
                    <a:lstStyle/>
                    <a:p>
                      <a:pPr algn="ctr">
                        <a:lnSpc>
                          <a:spcPts val="2939"/>
                        </a:lnSpc>
                        <a:defRPr/>
                      </a:pPr>
                      <a:r>
                        <a:rPr lang="en-US" sz="2099" b="1">
                          <a:solidFill>
                            <a:srgbClr val="000000"/>
                          </a:solidFill>
                          <a:latin typeface="Garet Bold"/>
                          <a:ea typeface="Garet Bold"/>
                          <a:cs typeface="Garet Bold"/>
                          <a:sym typeface="Garet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MODEL-1</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MODEL-2</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7331">
                <a:tc>
                  <a:txBody>
                    <a:bodyPr/>
                    <a:lstStyle/>
                    <a:p>
                      <a:pPr algn="ctr">
                        <a:lnSpc>
                          <a:spcPts val="2659"/>
                        </a:lnSpc>
                        <a:defRPr/>
                      </a:pPr>
                      <a:r>
                        <a:rPr lang="en-US" sz="1899" b="1">
                          <a:solidFill>
                            <a:srgbClr val="000000"/>
                          </a:solidFill>
                          <a:latin typeface="Garet Bold"/>
                          <a:ea typeface="Garet Bold"/>
                          <a:cs typeface="Garet Bold"/>
                          <a:sym typeface="Garet Bold"/>
                        </a:rPr>
                        <a:t>CAT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331">
                <a:tc>
                  <a:txBody>
                    <a:bodyPr/>
                    <a:lstStyle/>
                    <a:p>
                      <a:pPr algn="ctr">
                        <a:lnSpc>
                          <a:spcPts val="2659"/>
                        </a:lnSpc>
                        <a:defRPr/>
                      </a:pPr>
                      <a:r>
                        <a:rPr lang="en-US" sz="1899" b="1">
                          <a:solidFill>
                            <a:srgbClr val="000000"/>
                          </a:solidFill>
                          <a:latin typeface="Garet Bold"/>
                          <a:ea typeface="Garet Bold"/>
                          <a:cs typeface="Garet Bold"/>
                          <a:sym typeface="Garet Bold"/>
                        </a:rPr>
                        <a:t>BAGGING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98224">
                <a:tc>
                  <a:txBody>
                    <a:bodyPr/>
                    <a:lstStyle/>
                    <a:p>
                      <a:pPr algn="ctr">
                        <a:lnSpc>
                          <a:spcPts val="2659"/>
                        </a:lnSpc>
                        <a:defRPr/>
                      </a:pPr>
                      <a:r>
                        <a:rPr lang="en-US" sz="1899" b="1">
                          <a:solidFill>
                            <a:srgbClr val="000000"/>
                          </a:solidFill>
                          <a:latin typeface="Garet Bold"/>
                          <a:ea typeface="Garet Bold"/>
                          <a:cs typeface="Garet Bold"/>
                          <a:sym typeface="Garet Bold"/>
                        </a:rPr>
                        <a:t>ARTIFICIAL 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8"/>
          <p:cNvSpPr txBox="1"/>
          <p:nvPr/>
        </p:nvSpPr>
        <p:spPr>
          <a:xfrm>
            <a:off x="9939950" y="9613989"/>
            <a:ext cx="8341519" cy="574196"/>
          </a:xfrm>
          <a:prstGeom prst="rect">
            <a:avLst/>
          </a:prstGeom>
        </p:spPr>
        <p:txBody>
          <a:bodyPr wrap="square" lIns="0" tIns="0" rIns="0" bIns="0" rtlCol="0" anchor="t">
            <a:spAutoFit/>
          </a:bodyPr>
          <a:lstStyle/>
          <a:p>
            <a:pPr algn="ctr">
              <a:lnSpc>
                <a:spcPts val="4759"/>
              </a:lnSpc>
            </a:pPr>
            <a:r>
              <a:rPr lang="en-US" sz="3399" dirty="0">
                <a:solidFill>
                  <a:srgbClr val="331C2C"/>
                </a:solidFill>
                <a:latin typeface="Canva Sans"/>
                <a:ea typeface="Canva Sans"/>
                <a:cs typeface="Canva Sans"/>
                <a:sym typeface="Canva Sans"/>
              </a:rPr>
              <a:t>Model-1: Before VIF | Model-2: After VIF</a:t>
            </a: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553980" y="-231617"/>
            <a:ext cx="13180039" cy="1193800"/>
          </a:xfrm>
          <a:prstGeom prst="rect">
            <a:avLst/>
          </a:prstGeom>
        </p:spPr>
        <p:txBody>
          <a:bodyPr lIns="0" tIns="0" rIns="0" bIns="0" rtlCol="0" anchor="t">
            <a:spAutoFit/>
          </a:bodyPr>
          <a:lstStyle/>
          <a:p>
            <a:pPr algn="ctr">
              <a:lnSpc>
                <a:spcPts val="9799"/>
              </a:lnSpc>
            </a:pPr>
            <a:r>
              <a:rPr lang="en-US" sz="6999" b="1" u="sng">
                <a:solidFill>
                  <a:srgbClr val="331C2C"/>
                </a:solidFill>
                <a:latin typeface="Garet Bold"/>
                <a:ea typeface="Garet Bold"/>
                <a:cs typeface="Garet Bold"/>
                <a:sym typeface="Garet Bold"/>
              </a:rPr>
              <a:t>75-25 SPLIT</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aphicFrame>
        <p:nvGraphicFramePr>
          <p:cNvPr id="6" name="Table 6"/>
          <p:cNvGraphicFramePr>
            <a:graphicFrameLocks noGrp="1"/>
          </p:cNvGraphicFramePr>
          <p:nvPr>
            <p:extLst>
              <p:ext uri="{D42A27DB-BD31-4B8C-83A1-F6EECF244321}">
                <p14:modId xmlns:p14="http://schemas.microsoft.com/office/powerpoint/2010/main" val="1946525300"/>
              </p:ext>
            </p:extLst>
          </p:nvPr>
        </p:nvGraphicFramePr>
        <p:xfrm>
          <a:off x="3141802" y="962183"/>
          <a:ext cx="6706078" cy="9449186"/>
        </p:xfrm>
        <a:graphic>
          <a:graphicData uri="http://schemas.openxmlformats.org/drawingml/2006/table">
            <a:tbl>
              <a:tblPr/>
              <a:tblGrid>
                <a:gridCol w="2796716">
                  <a:extLst>
                    <a:ext uri="{9D8B030D-6E8A-4147-A177-3AD203B41FA5}">
                      <a16:colId xmlns:a16="http://schemas.microsoft.com/office/drawing/2014/main" val="20000"/>
                    </a:ext>
                  </a:extLst>
                </a:gridCol>
                <a:gridCol w="1962948">
                  <a:extLst>
                    <a:ext uri="{9D8B030D-6E8A-4147-A177-3AD203B41FA5}">
                      <a16:colId xmlns:a16="http://schemas.microsoft.com/office/drawing/2014/main" val="20001"/>
                    </a:ext>
                  </a:extLst>
                </a:gridCol>
                <a:gridCol w="1946414">
                  <a:extLst>
                    <a:ext uri="{9D8B030D-6E8A-4147-A177-3AD203B41FA5}">
                      <a16:colId xmlns:a16="http://schemas.microsoft.com/office/drawing/2014/main" val="20002"/>
                    </a:ext>
                  </a:extLst>
                </a:gridCol>
              </a:tblGrid>
              <a:tr h="1233635">
                <a:tc>
                  <a:txBody>
                    <a:bodyPr/>
                    <a:lstStyle/>
                    <a:p>
                      <a:pPr algn="ctr">
                        <a:lnSpc>
                          <a:spcPts val="2939"/>
                        </a:lnSpc>
                        <a:defRPr/>
                      </a:pPr>
                      <a:r>
                        <a:rPr lang="en-US" sz="2099" b="1">
                          <a:solidFill>
                            <a:srgbClr val="000000"/>
                          </a:solidFill>
                          <a:latin typeface="Garet Bold"/>
                          <a:ea typeface="Garet Bold"/>
                          <a:cs typeface="Garet Bold"/>
                          <a:sym typeface="Garet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MODEL-1</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MODEL-2</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57130">
                <a:tc>
                  <a:txBody>
                    <a:bodyPr/>
                    <a:lstStyle/>
                    <a:p>
                      <a:pPr algn="ctr">
                        <a:lnSpc>
                          <a:spcPts val="2659"/>
                        </a:lnSpc>
                        <a:defRPr/>
                      </a:pPr>
                      <a:r>
                        <a:rPr lang="en-US" sz="1899" b="1">
                          <a:solidFill>
                            <a:srgbClr val="000000"/>
                          </a:solidFill>
                          <a:latin typeface="Garet Bold"/>
                          <a:ea typeface="Garet Bold"/>
                          <a:cs typeface="Garet Bold"/>
                          <a:sym typeface="Garet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0.854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extLst>
                  <a:ext uri="{0D108BD9-81ED-4DB2-BD59-A6C34878D82A}">
                    <a16:rowId xmlns:a16="http://schemas.microsoft.com/office/drawing/2014/main" val="10001"/>
                  </a:ext>
                </a:extLst>
              </a:tr>
              <a:tr h="1157130">
                <a:tc>
                  <a:txBody>
                    <a:bodyPr/>
                    <a:lstStyle/>
                    <a:p>
                      <a:pPr algn="ctr">
                        <a:lnSpc>
                          <a:spcPts val="2659"/>
                        </a:lnSpc>
                        <a:defRPr/>
                      </a:pPr>
                      <a:r>
                        <a:rPr lang="en-US" sz="1899" b="1">
                          <a:solidFill>
                            <a:srgbClr val="000000"/>
                          </a:solidFill>
                          <a:latin typeface="Garet Bold"/>
                          <a:ea typeface="Garet Bold"/>
                          <a:cs typeface="Garet Bold"/>
                          <a:sym typeface="Garet Bold"/>
                        </a:rPr>
                        <a:t>RIDGE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extLst>
                  <a:ext uri="{0D108BD9-81ED-4DB2-BD59-A6C34878D82A}">
                    <a16:rowId xmlns:a16="http://schemas.microsoft.com/office/drawing/2014/main" val="10002"/>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0.805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0.854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0.844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0.864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tc>
                  <a:txBody>
                    <a:bodyPr/>
                    <a:lstStyle/>
                    <a:p>
                      <a:pPr algn="ctr">
                        <a:lnSpc>
                          <a:spcPts val="2939"/>
                        </a:lnSpc>
                        <a:defRPr/>
                      </a:pPr>
                      <a:r>
                        <a:rPr lang="en-US" sz="2099">
                          <a:solidFill>
                            <a:srgbClr val="000000"/>
                          </a:solidFill>
                          <a:latin typeface="Garet"/>
                          <a:ea typeface="Garet"/>
                          <a:cs typeface="Garet"/>
                          <a:sym typeface="Garet"/>
                        </a:rPr>
                        <a:t>0.893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GRADIENT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50966">
                <a:tc>
                  <a:txBody>
                    <a:bodyPr/>
                    <a:lstStyle/>
                    <a:p>
                      <a:pPr algn="ctr">
                        <a:lnSpc>
                          <a:spcPts val="2659"/>
                        </a:lnSpc>
                        <a:defRPr/>
                      </a:pPr>
                      <a:r>
                        <a:rPr lang="en-US" sz="1899" b="1">
                          <a:solidFill>
                            <a:srgbClr val="000000"/>
                          </a:solidFill>
                          <a:latin typeface="Garet Bold"/>
                          <a:ea typeface="Garet Bold"/>
                          <a:cs typeface="Garet Bold"/>
                          <a:sym typeface="Garet Bold"/>
                        </a:rPr>
                        <a:t>XG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dirty="0">
                          <a:solidFill>
                            <a:srgbClr val="000000"/>
                          </a:solidFill>
                          <a:latin typeface="Garet"/>
                          <a:ea typeface="Garet"/>
                          <a:cs typeface="Garet"/>
                          <a:sym typeface="Garet"/>
                        </a:rPr>
                        <a:t>0.903</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7" name="Table 7"/>
          <p:cNvGraphicFramePr>
            <a:graphicFrameLocks noGrp="1"/>
          </p:cNvGraphicFramePr>
          <p:nvPr/>
        </p:nvGraphicFramePr>
        <p:xfrm>
          <a:off x="10359470" y="962183"/>
          <a:ext cx="6542438" cy="4631802"/>
        </p:xfrm>
        <a:graphic>
          <a:graphicData uri="http://schemas.openxmlformats.org/drawingml/2006/table">
            <a:tbl>
              <a:tblPr/>
              <a:tblGrid>
                <a:gridCol w="2797116">
                  <a:extLst>
                    <a:ext uri="{9D8B030D-6E8A-4147-A177-3AD203B41FA5}">
                      <a16:colId xmlns:a16="http://schemas.microsoft.com/office/drawing/2014/main" val="20000"/>
                    </a:ext>
                  </a:extLst>
                </a:gridCol>
                <a:gridCol w="1872661">
                  <a:extLst>
                    <a:ext uri="{9D8B030D-6E8A-4147-A177-3AD203B41FA5}">
                      <a16:colId xmlns:a16="http://schemas.microsoft.com/office/drawing/2014/main" val="20001"/>
                    </a:ext>
                  </a:extLst>
                </a:gridCol>
                <a:gridCol w="1872661">
                  <a:extLst>
                    <a:ext uri="{9D8B030D-6E8A-4147-A177-3AD203B41FA5}">
                      <a16:colId xmlns:a16="http://schemas.microsoft.com/office/drawing/2014/main" val="20002"/>
                    </a:ext>
                  </a:extLst>
                </a:gridCol>
              </a:tblGrid>
              <a:tr h="1238916">
                <a:tc>
                  <a:txBody>
                    <a:bodyPr/>
                    <a:lstStyle/>
                    <a:p>
                      <a:pPr algn="ctr">
                        <a:lnSpc>
                          <a:spcPts val="2939"/>
                        </a:lnSpc>
                        <a:defRPr/>
                      </a:pPr>
                      <a:r>
                        <a:rPr lang="en-US" sz="2099" b="1">
                          <a:solidFill>
                            <a:srgbClr val="000000"/>
                          </a:solidFill>
                          <a:latin typeface="Garet Bold"/>
                          <a:ea typeface="Garet Bold"/>
                          <a:cs typeface="Garet Bold"/>
                          <a:sym typeface="Garet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MODEL-1</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MODEL-2</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7331">
                <a:tc>
                  <a:txBody>
                    <a:bodyPr/>
                    <a:lstStyle/>
                    <a:p>
                      <a:pPr algn="ctr">
                        <a:lnSpc>
                          <a:spcPts val="2659"/>
                        </a:lnSpc>
                        <a:defRPr/>
                      </a:pPr>
                      <a:r>
                        <a:rPr lang="en-US" sz="1899" b="1">
                          <a:solidFill>
                            <a:srgbClr val="000000"/>
                          </a:solidFill>
                          <a:latin typeface="Garet Bold"/>
                          <a:ea typeface="Garet Bold"/>
                          <a:cs typeface="Garet Bold"/>
                          <a:sym typeface="Garet Bold"/>
                        </a:rPr>
                        <a:t>CAT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331">
                <a:tc>
                  <a:txBody>
                    <a:bodyPr/>
                    <a:lstStyle/>
                    <a:p>
                      <a:pPr algn="ctr">
                        <a:lnSpc>
                          <a:spcPts val="2659"/>
                        </a:lnSpc>
                        <a:defRPr/>
                      </a:pPr>
                      <a:r>
                        <a:rPr lang="en-US" sz="1899" b="1">
                          <a:solidFill>
                            <a:srgbClr val="000000"/>
                          </a:solidFill>
                          <a:latin typeface="Garet Bold"/>
                          <a:ea typeface="Garet Bold"/>
                          <a:cs typeface="Garet Bold"/>
                          <a:sym typeface="Garet Bold"/>
                        </a:rPr>
                        <a:t>BAGGING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extLst>
                  <a:ext uri="{0D108BD9-81ED-4DB2-BD59-A6C34878D82A}">
                    <a16:rowId xmlns:a16="http://schemas.microsoft.com/office/drawing/2014/main" val="10002"/>
                  </a:ext>
                </a:extLst>
              </a:tr>
              <a:tr h="1498224">
                <a:tc>
                  <a:txBody>
                    <a:bodyPr/>
                    <a:lstStyle/>
                    <a:p>
                      <a:pPr algn="ctr">
                        <a:lnSpc>
                          <a:spcPts val="2659"/>
                        </a:lnSpc>
                        <a:defRPr/>
                      </a:pPr>
                      <a:r>
                        <a:rPr lang="en-US" sz="1899" b="1">
                          <a:solidFill>
                            <a:srgbClr val="000000"/>
                          </a:solidFill>
                          <a:latin typeface="Garet Bold"/>
                          <a:ea typeface="Garet Bold"/>
                          <a:cs typeface="Garet Bold"/>
                          <a:sym typeface="Garet Bold"/>
                        </a:rPr>
                        <a:t>ARTIFICIAL 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0.893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8"/>
          <p:cNvSpPr txBox="1"/>
          <p:nvPr/>
        </p:nvSpPr>
        <p:spPr>
          <a:xfrm>
            <a:off x="9946481" y="9597660"/>
            <a:ext cx="8341519" cy="580390"/>
          </a:xfrm>
          <a:prstGeom prst="rect">
            <a:avLst/>
          </a:prstGeom>
        </p:spPr>
        <p:txBody>
          <a:bodyPr wrap="square" lIns="0" tIns="0" rIns="0" bIns="0" rtlCol="0" anchor="t">
            <a:spAutoFit/>
          </a:bodyPr>
          <a:lstStyle/>
          <a:p>
            <a:pPr algn="ctr">
              <a:lnSpc>
                <a:spcPts val="4759"/>
              </a:lnSpc>
            </a:pPr>
            <a:r>
              <a:rPr lang="en-US" sz="3399" dirty="0">
                <a:solidFill>
                  <a:srgbClr val="331C2C"/>
                </a:solidFill>
                <a:latin typeface="Canva Sans"/>
                <a:ea typeface="Canva Sans"/>
                <a:cs typeface="Canva Sans"/>
                <a:sym typeface="Canva Sans"/>
              </a:rPr>
              <a:t>Model-1: Before VIF | Model-2: After VIF</a:t>
            </a: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553980" y="-165100"/>
            <a:ext cx="13180039" cy="1193800"/>
          </a:xfrm>
          <a:prstGeom prst="rect">
            <a:avLst/>
          </a:prstGeom>
        </p:spPr>
        <p:txBody>
          <a:bodyPr lIns="0" tIns="0" rIns="0" bIns="0" rtlCol="0" anchor="t">
            <a:spAutoFit/>
          </a:bodyPr>
          <a:lstStyle/>
          <a:p>
            <a:pPr algn="ctr">
              <a:lnSpc>
                <a:spcPts val="9799"/>
              </a:lnSpc>
            </a:pPr>
            <a:r>
              <a:rPr lang="en-US" sz="6999" b="1" u="sng">
                <a:solidFill>
                  <a:srgbClr val="331C2C"/>
                </a:solidFill>
                <a:latin typeface="Garet Bold"/>
                <a:ea typeface="Garet Bold"/>
                <a:cs typeface="Garet Bold"/>
                <a:sym typeface="Garet Bold"/>
              </a:rPr>
              <a:t>70-30 SPLIT</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aphicFrame>
        <p:nvGraphicFramePr>
          <p:cNvPr id="6" name="Table 6"/>
          <p:cNvGraphicFramePr>
            <a:graphicFrameLocks noGrp="1"/>
          </p:cNvGraphicFramePr>
          <p:nvPr>
            <p:extLst>
              <p:ext uri="{D42A27DB-BD31-4B8C-83A1-F6EECF244321}">
                <p14:modId xmlns:p14="http://schemas.microsoft.com/office/powerpoint/2010/main" val="4177853444"/>
              </p:ext>
            </p:extLst>
          </p:nvPr>
        </p:nvGraphicFramePr>
        <p:xfrm>
          <a:off x="2769822" y="1028700"/>
          <a:ext cx="6779358" cy="9449186"/>
        </p:xfrm>
        <a:graphic>
          <a:graphicData uri="http://schemas.openxmlformats.org/drawingml/2006/table">
            <a:tbl>
              <a:tblPr/>
              <a:tblGrid>
                <a:gridCol w="2796543">
                  <a:extLst>
                    <a:ext uri="{9D8B030D-6E8A-4147-A177-3AD203B41FA5}">
                      <a16:colId xmlns:a16="http://schemas.microsoft.com/office/drawing/2014/main" val="20000"/>
                    </a:ext>
                  </a:extLst>
                </a:gridCol>
                <a:gridCol w="1872278">
                  <a:extLst>
                    <a:ext uri="{9D8B030D-6E8A-4147-A177-3AD203B41FA5}">
                      <a16:colId xmlns:a16="http://schemas.microsoft.com/office/drawing/2014/main" val="20001"/>
                    </a:ext>
                  </a:extLst>
                </a:gridCol>
                <a:gridCol w="2110537">
                  <a:extLst>
                    <a:ext uri="{9D8B030D-6E8A-4147-A177-3AD203B41FA5}">
                      <a16:colId xmlns:a16="http://schemas.microsoft.com/office/drawing/2014/main" val="20002"/>
                    </a:ext>
                  </a:extLst>
                </a:gridCol>
              </a:tblGrid>
              <a:tr h="1233635">
                <a:tc>
                  <a:txBody>
                    <a:bodyPr/>
                    <a:lstStyle/>
                    <a:p>
                      <a:pPr algn="ctr">
                        <a:lnSpc>
                          <a:spcPts val="2939"/>
                        </a:lnSpc>
                        <a:defRPr/>
                      </a:pPr>
                      <a:r>
                        <a:rPr lang="en-US" sz="2099" b="1">
                          <a:solidFill>
                            <a:srgbClr val="000000"/>
                          </a:solidFill>
                          <a:latin typeface="Garet Bold"/>
                          <a:ea typeface="Garet Bold"/>
                          <a:cs typeface="Garet Bold"/>
                          <a:sym typeface="Garet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MODEL-1</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MODEL-2</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57130">
                <a:tc>
                  <a:txBody>
                    <a:bodyPr/>
                    <a:lstStyle/>
                    <a:p>
                      <a:pPr algn="ctr">
                        <a:lnSpc>
                          <a:spcPts val="2659"/>
                        </a:lnSpc>
                        <a:defRPr/>
                      </a:pPr>
                      <a:r>
                        <a:rPr lang="en-US" sz="1899" b="1">
                          <a:solidFill>
                            <a:srgbClr val="000000"/>
                          </a:solidFill>
                          <a:latin typeface="Garet Bold"/>
                          <a:ea typeface="Garet Bold"/>
                          <a:cs typeface="Garet Bold"/>
                          <a:sym typeface="Garet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7130">
                <a:tc>
                  <a:txBody>
                    <a:bodyPr/>
                    <a:lstStyle/>
                    <a:p>
                      <a:pPr algn="ctr">
                        <a:lnSpc>
                          <a:spcPts val="2659"/>
                        </a:lnSpc>
                        <a:defRPr/>
                      </a:pPr>
                      <a:r>
                        <a:rPr lang="en-US" sz="1899" b="1">
                          <a:solidFill>
                            <a:srgbClr val="000000"/>
                          </a:solidFill>
                          <a:latin typeface="Garet Bold"/>
                          <a:ea typeface="Garet Bold"/>
                          <a:cs typeface="Garet Bold"/>
                          <a:sym typeface="Garet Bold"/>
                        </a:rPr>
                        <a:t>RIDGE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0.764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0.861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0.861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tc>
                  <a:txBody>
                    <a:bodyPr/>
                    <a:lstStyle/>
                    <a:p>
                      <a:pPr algn="ctr">
                        <a:lnSpc>
                          <a:spcPts val="2939"/>
                        </a:lnSpc>
                        <a:defRPr/>
                      </a:pPr>
                      <a:r>
                        <a:rPr lang="en-US" sz="2099">
                          <a:solidFill>
                            <a:srgbClr val="000000"/>
                          </a:solidFill>
                          <a:latin typeface="Garet"/>
                          <a:ea typeface="Garet"/>
                          <a:cs typeface="Garet"/>
                          <a:sym typeface="Garet"/>
                        </a:rPr>
                        <a:t>0.910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0.934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extLst>
                  <a:ext uri="{0D108BD9-81ED-4DB2-BD59-A6C34878D82A}">
                    <a16:rowId xmlns:a16="http://schemas.microsoft.com/office/drawing/2014/main" val="10006"/>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GRADIENT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60649">
                <a:tc>
                  <a:txBody>
                    <a:bodyPr/>
                    <a:lstStyle/>
                    <a:p>
                      <a:pPr algn="ctr">
                        <a:lnSpc>
                          <a:spcPts val="2659"/>
                        </a:lnSpc>
                        <a:defRPr/>
                      </a:pPr>
                      <a:r>
                        <a:rPr lang="en-US" sz="1899" b="1">
                          <a:solidFill>
                            <a:srgbClr val="000000"/>
                          </a:solidFill>
                          <a:latin typeface="Garet Bold"/>
                          <a:ea typeface="Garet Bold"/>
                          <a:cs typeface="Garet Bold"/>
                          <a:sym typeface="Garet Bold"/>
                        </a:rPr>
                        <a:t>XG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dirty="0">
                          <a:solidFill>
                            <a:srgbClr val="000000"/>
                          </a:solidFill>
                          <a:latin typeface="Garet"/>
                          <a:ea typeface="Garet"/>
                          <a:cs typeface="Garet"/>
                          <a:sym typeface="Garet"/>
                        </a:rPr>
                        <a:t>0.910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7" name="Table 7"/>
          <p:cNvGraphicFramePr>
            <a:graphicFrameLocks noGrp="1"/>
          </p:cNvGraphicFramePr>
          <p:nvPr/>
        </p:nvGraphicFramePr>
        <p:xfrm>
          <a:off x="9999381" y="1060450"/>
          <a:ext cx="6584828" cy="4631802"/>
        </p:xfrm>
        <a:graphic>
          <a:graphicData uri="http://schemas.openxmlformats.org/drawingml/2006/table">
            <a:tbl>
              <a:tblPr/>
              <a:tblGrid>
                <a:gridCol w="2797010">
                  <a:extLst>
                    <a:ext uri="{9D8B030D-6E8A-4147-A177-3AD203B41FA5}">
                      <a16:colId xmlns:a16="http://schemas.microsoft.com/office/drawing/2014/main" val="20000"/>
                    </a:ext>
                  </a:extLst>
                </a:gridCol>
                <a:gridCol w="1827309">
                  <a:extLst>
                    <a:ext uri="{9D8B030D-6E8A-4147-A177-3AD203B41FA5}">
                      <a16:colId xmlns:a16="http://schemas.microsoft.com/office/drawing/2014/main" val="20001"/>
                    </a:ext>
                  </a:extLst>
                </a:gridCol>
                <a:gridCol w="1960509">
                  <a:extLst>
                    <a:ext uri="{9D8B030D-6E8A-4147-A177-3AD203B41FA5}">
                      <a16:colId xmlns:a16="http://schemas.microsoft.com/office/drawing/2014/main" val="20002"/>
                    </a:ext>
                  </a:extLst>
                </a:gridCol>
              </a:tblGrid>
              <a:tr h="1238916">
                <a:tc>
                  <a:txBody>
                    <a:bodyPr/>
                    <a:lstStyle/>
                    <a:p>
                      <a:pPr algn="ctr">
                        <a:lnSpc>
                          <a:spcPts val="2939"/>
                        </a:lnSpc>
                        <a:defRPr/>
                      </a:pPr>
                      <a:r>
                        <a:rPr lang="en-US" sz="2099" b="1">
                          <a:solidFill>
                            <a:srgbClr val="000000"/>
                          </a:solidFill>
                          <a:latin typeface="Garet Bold"/>
                          <a:ea typeface="Garet Bold"/>
                          <a:cs typeface="Garet Bold"/>
                          <a:sym typeface="Garet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MODEL-1</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MODEL-2</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7331">
                <a:tc>
                  <a:txBody>
                    <a:bodyPr/>
                    <a:lstStyle/>
                    <a:p>
                      <a:pPr algn="ctr">
                        <a:lnSpc>
                          <a:spcPts val="2659"/>
                        </a:lnSpc>
                        <a:defRPr/>
                      </a:pPr>
                      <a:r>
                        <a:rPr lang="en-US" sz="1899" b="1">
                          <a:solidFill>
                            <a:srgbClr val="000000"/>
                          </a:solidFill>
                          <a:latin typeface="Garet Bold"/>
                          <a:ea typeface="Garet Bold"/>
                          <a:cs typeface="Garet Bold"/>
                          <a:sym typeface="Garet Bold"/>
                        </a:rPr>
                        <a:t>CAT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331">
                <a:tc>
                  <a:txBody>
                    <a:bodyPr/>
                    <a:lstStyle/>
                    <a:p>
                      <a:pPr algn="ctr">
                        <a:lnSpc>
                          <a:spcPts val="2659"/>
                        </a:lnSpc>
                        <a:defRPr/>
                      </a:pPr>
                      <a:r>
                        <a:rPr lang="en-US" sz="1899" b="1">
                          <a:solidFill>
                            <a:srgbClr val="000000"/>
                          </a:solidFill>
                          <a:latin typeface="Garet Bold"/>
                          <a:ea typeface="Garet Bold"/>
                          <a:cs typeface="Garet Bold"/>
                          <a:sym typeface="Garet Bold"/>
                        </a:rPr>
                        <a:t>BAGGING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98224">
                <a:tc>
                  <a:txBody>
                    <a:bodyPr/>
                    <a:lstStyle/>
                    <a:p>
                      <a:pPr algn="ctr">
                        <a:lnSpc>
                          <a:spcPts val="2659"/>
                        </a:lnSpc>
                        <a:defRPr/>
                      </a:pPr>
                      <a:r>
                        <a:rPr lang="en-US" sz="1899" b="1">
                          <a:solidFill>
                            <a:srgbClr val="000000"/>
                          </a:solidFill>
                          <a:latin typeface="Garet Bold"/>
                          <a:ea typeface="Garet Bold"/>
                          <a:cs typeface="Garet Bold"/>
                          <a:sym typeface="Garet Bold"/>
                        </a:rPr>
                        <a:t>ARTIFICIAL 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8"/>
          <p:cNvSpPr txBox="1"/>
          <p:nvPr/>
        </p:nvSpPr>
        <p:spPr>
          <a:xfrm>
            <a:off x="9728011" y="9597660"/>
            <a:ext cx="8441019" cy="580390"/>
          </a:xfrm>
          <a:prstGeom prst="rect">
            <a:avLst/>
          </a:prstGeom>
        </p:spPr>
        <p:txBody>
          <a:bodyPr wrap="square" lIns="0" tIns="0" rIns="0" bIns="0" rtlCol="0" anchor="t">
            <a:spAutoFit/>
          </a:bodyPr>
          <a:lstStyle/>
          <a:p>
            <a:pPr algn="ctr">
              <a:lnSpc>
                <a:spcPts val="4759"/>
              </a:lnSpc>
            </a:pPr>
            <a:r>
              <a:rPr lang="en-US" sz="3399" dirty="0">
                <a:solidFill>
                  <a:srgbClr val="331C2C"/>
                </a:solidFill>
                <a:latin typeface="Canva Sans"/>
                <a:ea typeface="Canva Sans"/>
                <a:cs typeface="Canva Sans"/>
                <a:sym typeface="Canva Sans"/>
              </a:rPr>
              <a:t>Model-1: Before VIF | Model-2: After VIF</a:t>
            </a: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553980" y="-133350"/>
            <a:ext cx="13180039" cy="1193800"/>
          </a:xfrm>
          <a:prstGeom prst="rect">
            <a:avLst/>
          </a:prstGeom>
        </p:spPr>
        <p:txBody>
          <a:bodyPr lIns="0" tIns="0" rIns="0" bIns="0" rtlCol="0" anchor="t">
            <a:spAutoFit/>
          </a:bodyPr>
          <a:lstStyle/>
          <a:p>
            <a:pPr algn="ctr">
              <a:lnSpc>
                <a:spcPts val="9799"/>
              </a:lnSpc>
            </a:pPr>
            <a:r>
              <a:rPr lang="en-US" sz="6999" b="1" u="sng">
                <a:solidFill>
                  <a:srgbClr val="331C2C"/>
                </a:solidFill>
                <a:latin typeface="Garet Bold"/>
                <a:ea typeface="Garet Bold"/>
                <a:cs typeface="Garet Bold"/>
                <a:sym typeface="Garet Bold"/>
              </a:rPr>
              <a:t>60-40 SPLIT</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aphicFrame>
        <p:nvGraphicFramePr>
          <p:cNvPr id="6" name="Table 6"/>
          <p:cNvGraphicFramePr>
            <a:graphicFrameLocks noGrp="1"/>
          </p:cNvGraphicFramePr>
          <p:nvPr>
            <p:extLst>
              <p:ext uri="{D42A27DB-BD31-4B8C-83A1-F6EECF244321}">
                <p14:modId xmlns:p14="http://schemas.microsoft.com/office/powerpoint/2010/main" val="3809347486"/>
              </p:ext>
            </p:extLst>
          </p:nvPr>
        </p:nvGraphicFramePr>
        <p:xfrm>
          <a:off x="3006742" y="1028700"/>
          <a:ext cx="6689189" cy="9449186"/>
        </p:xfrm>
        <a:graphic>
          <a:graphicData uri="http://schemas.openxmlformats.org/drawingml/2006/table">
            <a:tbl>
              <a:tblPr/>
              <a:tblGrid>
                <a:gridCol w="2796756">
                  <a:extLst>
                    <a:ext uri="{9D8B030D-6E8A-4147-A177-3AD203B41FA5}">
                      <a16:colId xmlns:a16="http://schemas.microsoft.com/office/drawing/2014/main" val="20000"/>
                    </a:ext>
                  </a:extLst>
                </a:gridCol>
                <a:gridCol w="1872421">
                  <a:extLst>
                    <a:ext uri="{9D8B030D-6E8A-4147-A177-3AD203B41FA5}">
                      <a16:colId xmlns:a16="http://schemas.microsoft.com/office/drawing/2014/main" val="20001"/>
                    </a:ext>
                  </a:extLst>
                </a:gridCol>
                <a:gridCol w="2020012">
                  <a:extLst>
                    <a:ext uri="{9D8B030D-6E8A-4147-A177-3AD203B41FA5}">
                      <a16:colId xmlns:a16="http://schemas.microsoft.com/office/drawing/2014/main" val="20002"/>
                    </a:ext>
                  </a:extLst>
                </a:gridCol>
              </a:tblGrid>
              <a:tr h="1233635">
                <a:tc>
                  <a:txBody>
                    <a:bodyPr/>
                    <a:lstStyle/>
                    <a:p>
                      <a:pPr algn="ctr">
                        <a:lnSpc>
                          <a:spcPts val="2939"/>
                        </a:lnSpc>
                        <a:defRPr/>
                      </a:pPr>
                      <a:r>
                        <a:rPr lang="en-US" sz="2099" b="1">
                          <a:solidFill>
                            <a:srgbClr val="000000"/>
                          </a:solidFill>
                          <a:latin typeface="Garet Bold"/>
                          <a:ea typeface="Garet Bold"/>
                          <a:cs typeface="Garet Bold"/>
                          <a:sym typeface="Garet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MODEL-1</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MODEL-2</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57130">
                <a:tc>
                  <a:txBody>
                    <a:bodyPr/>
                    <a:lstStyle/>
                    <a:p>
                      <a:pPr algn="ctr">
                        <a:lnSpc>
                          <a:spcPts val="2659"/>
                        </a:lnSpc>
                        <a:defRPr/>
                      </a:pPr>
                      <a:r>
                        <a:rPr lang="en-US" sz="1899" b="1">
                          <a:solidFill>
                            <a:srgbClr val="000000"/>
                          </a:solidFill>
                          <a:latin typeface="Garet Bold"/>
                          <a:ea typeface="Garet Bold"/>
                          <a:cs typeface="Garet Bold"/>
                          <a:sym typeface="Garet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0.830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7130">
                <a:tc>
                  <a:txBody>
                    <a:bodyPr/>
                    <a:lstStyle/>
                    <a:p>
                      <a:pPr algn="ctr">
                        <a:lnSpc>
                          <a:spcPts val="2659"/>
                        </a:lnSpc>
                        <a:defRPr/>
                      </a:pPr>
                      <a:r>
                        <a:rPr lang="en-US" sz="1899" b="1">
                          <a:solidFill>
                            <a:srgbClr val="000000"/>
                          </a:solidFill>
                          <a:latin typeface="Garet Bold"/>
                          <a:ea typeface="Garet Bold"/>
                          <a:cs typeface="Garet Bold"/>
                          <a:sym typeface="Garet Bold"/>
                        </a:rPr>
                        <a:t>RIDGE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0.853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0.774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0.817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0.835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0.853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0.932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60676">
                <a:tc>
                  <a:txBody>
                    <a:bodyPr/>
                    <a:lstStyle/>
                    <a:p>
                      <a:pPr algn="ctr">
                        <a:lnSpc>
                          <a:spcPts val="2659"/>
                        </a:lnSpc>
                        <a:defRPr/>
                      </a:pPr>
                      <a:r>
                        <a:rPr lang="en-US" sz="1899" b="1">
                          <a:solidFill>
                            <a:srgbClr val="000000"/>
                          </a:solidFill>
                          <a:latin typeface="Garet Bold"/>
                          <a:ea typeface="Garet Bold"/>
                          <a:cs typeface="Garet Bold"/>
                          <a:sym typeface="Garet Bold"/>
                        </a:rPr>
                        <a:t>GRADIENT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84449">
                <a:tc>
                  <a:txBody>
                    <a:bodyPr/>
                    <a:lstStyle/>
                    <a:p>
                      <a:pPr algn="ctr">
                        <a:lnSpc>
                          <a:spcPts val="2659"/>
                        </a:lnSpc>
                        <a:defRPr/>
                      </a:pPr>
                      <a:r>
                        <a:rPr lang="en-US" sz="1899" b="1">
                          <a:solidFill>
                            <a:srgbClr val="000000"/>
                          </a:solidFill>
                          <a:latin typeface="Garet Bold"/>
                          <a:ea typeface="Garet Bold"/>
                          <a:cs typeface="Garet Bold"/>
                          <a:sym typeface="Garet Bold"/>
                        </a:rPr>
                        <a:t>XG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dirty="0">
                          <a:solidFill>
                            <a:srgbClr val="000000"/>
                          </a:solidFill>
                          <a:latin typeface="Garet"/>
                          <a:ea typeface="Garet"/>
                          <a:cs typeface="Garet"/>
                          <a:sym typeface="Garet"/>
                        </a:rPr>
                        <a:t>0.902</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7" name="Table 7"/>
          <p:cNvGraphicFramePr>
            <a:graphicFrameLocks noGrp="1"/>
          </p:cNvGraphicFramePr>
          <p:nvPr/>
        </p:nvGraphicFramePr>
        <p:xfrm>
          <a:off x="10228728" y="1098325"/>
          <a:ext cx="6592581" cy="4631802"/>
        </p:xfrm>
        <a:graphic>
          <a:graphicData uri="http://schemas.openxmlformats.org/drawingml/2006/table">
            <a:tbl>
              <a:tblPr/>
              <a:tblGrid>
                <a:gridCol w="2796991">
                  <a:extLst>
                    <a:ext uri="{9D8B030D-6E8A-4147-A177-3AD203B41FA5}">
                      <a16:colId xmlns:a16="http://schemas.microsoft.com/office/drawing/2014/main" val="20000"/>
                    </a:ext>
                  </a:extLst>
                </a:gridCol>
                <a:gridCol w="1899348">
                  <a:extLst>
                    <a:ext uri="{9D8B030D-6E8A-4147-A177-3AD203B41FA5}">
                      <a16:colId xmlns:a16="http://schemas.microsoft.com/office/drawing/2014/main" val="20001"/>
                    </a:ext>
                  </a:extLst>
                </a:gridCol>
                <a:gridCol w="1896242">
                  <a:extLst>
                    <a:ext uri="{9D8B030D-6E8A-4147-A177-3AD203B41FA5}">
                      <a16:colId xmlns:a16="http://schemas.microsoft.com/office/drawing/2014/main" val="20002"/>
                    </a:ext>
                  </a:extLst>
                </a:gridCol>
              </a:tblGrid>
              <a:tr h="1238916">
                <a:tc>
                  <a:txBody>
                    <a:bodyPr/>
                    <a:lstStyle/>
                    <a:p>
                      <a:pPr algn="ctr">
                        <a:lnSpc>
                          <a:spcPts val="2939"/>
                        </a:lnSpc>
                        <a:defRPr/>
                      </a:pPr>
                      <a:r>
                        <a:rPr lang="en-US" sz="2099" b="1">
                          <a:solidFill>
                            <a:srgbClr val="000000"/>
                          </a:solidFill>
                          <a:latin typeface="Garet Bold"/>
                          <a:ea typeface="Garet Bold"/>
                          <a:cs typeface="Garet Bold"/>
                          <a:sym typeface="Garet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Garet Bold"/>
                          <a:ea typeface="Garet Bold"/>
                          <a:cs typeface="Garet Bold"/>
                          <a:sym typeface="Garet Bold"/>
                        </a:rPr>
                        <a:t>MODEL-1</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Garet Bold"/>
                          <a:ea typeface="Garet Bold"/>
                          <a:cs typeface="Garet Bold"/>
                          <a:sym typeface="Garet Bold"/>
                        </a:rPr>
                        <a:t>MODEL-2</a:t>
                      </a:r>
                      <a:endParaRPr lang="en-US" sz="1100"/>
                    </a:p>
                    <a:p>
                      <a:pPr algn="ctr">
                        <a:lnSpc>
                          <a:spcPts val="2939"/>
                        </a:lnSpc>
                      </a:pPr>
                      <a:r>
                        <a:rPr lang="en-US" sz="2099" b="1">
                          <a:solidFill>
                            <a:srgbClr val="000000"/>
                          </a:solidFill>
                          <a:latin typeface="Garet Bold"/>
                          <a:ea typeface="Garet Bold"/>
                          <a:cs typeface="Garet Bold"/>
                          <a:sym typeface="Garet Bold"/>
                        </a:rPr>
                        <a:t>Accuracy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7331">
                <a:tc>
                  <a:txBody>
                    <a:bodyPr/>
                    <a:lstStyle/>
                    <a:p>
                      <a:pPr algn="ctr">
                        <a:lnSpc>
                          <a:spcPts val="2659"/>
                        </a:lnSpc>
                        <a:defRPr/>
                      </a:pPr>
                      <a:r>
                        <a:rPr lang="en-US" sz="1899" b="1">
                          <a:solidFill>
                            <a:srgbClr val="000000"/>
                          </a:solidFill>
                          <a:latin typeface="Garet Bold"/>
                          <a:ea typeface="Garet Bold"/>
                          <a:cs typeface="Garet Bold"/>
                          <a:sym typeface="Garet Bold"/>
                        </a:rPr>
                        <a:t>CAT 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331">
                <a:tc>
                  <a:txBody>
                    <a:bodyPr/>
                    <a:lstStyle/>
                    <a:p>
                      <a:pPr algn="ctr">
                        <a:lnSpc>
                          <a:spcPts val="2659"/>
                        </a:lnSpc>
                        <a:defRPr/>
                      </a:pPr>
                      <a:r>
                        <a:rPr lang="en-US" sz="1899" b="1">
                          <a:solidFill>
                            <a:srgbClr val="000000"/>
                          </a:solidFill>
                          <a:latin typeface="Garet Bold"/>
                          <a:ea typeface="Garet Bold"/>
                          <a:cs typeface="Garet Bold"/>
                          <a:sym typeface="Garet Bold"/>
                        </a:rPr>
                        <a:t>BAGGING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0.860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0.872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98224">
                <a:tc>
                  <a:txBody>
                    <a:bodyPr/>
                    <a:lstStyle/>
                    <a:p>
                      <a:pPr algn="ctr">
                        <a:lnSpc>
                          <a:spcPts val="2659"/>
                        </a:lnSpc>
                        <a:defRPr/>
                      </a:pPr>
                      <a:r>
                        <a:rPr lang="en-US" sz="1899" b="1">
                          <a:solidFill>
                            <a:srgbClr val="000000"/>
                          </a:solidFill>
                          <a:latin typeface="Garet Bold"/>
                          <a:ea typeface="Garet Bold"/>
                          <a:cs typeface="Garet Bold"/>
                          <a:sym typeface="Garet Bold"/>
                        </a:rPr>
                        <a:t>ARTIFICIAL 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Garet"/>
                          <a:ea typeface="Garet"/>
                          <a:cs typeface="Garet"/>
                          <a:sym typeface="Garet"/>
                        </a:rPr>
                        <a:t>0.945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tc>
                  <a:txBody>
                    <a:bodyPr/>
                    <a:lstStyle/>
                    <a:p>
                      <a:pPr algn="ctr">
                        <a:lnSpc>
                          <a:spcPts val="2939"/>
                        </a:lnSpc>
                        <a:defRPr/>
                      </a:pPr>
                      <a:r>
                        <a:rPr lang="en-US" sz="2099">
                          <a:solidFill>
                            <a:srgbClr val="000000"/>
                          </a:solidFill>
                          <a:latin typeface="Garet"/>
                          <a:ea typeface="Garet"/>
                          <a:cs typeface="Garet"/>
                          <a:sym typeface="Garet"/>
                        </a:rPr>
                        <a:t>0.940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B3C0"/>
                    </a:solidFill>
                  </a:tcPr>
                </a:tc>
                <a:extLst>
                  <a:ext uri="{0D108BD9-81ED-4DB2-BD59-A6C34878D82A}">
                    <a16:rowId xmlns:a16="http://schemas.microsoft.com/office/drawing/2014/main" val="10003"/>
                  </a:ext>
                </a:extLst>
              </a:tr>
            </a:tbl>
          </a:graphicData>
        </a:graphic>
      </p:graphicFrame>
      <p:sp>
        <p:nvSpPr>
          <p:cNvPr id="8" name="TextBox 8"/>
          <p:cNvSpPr txBox="1"/>
          <p:nvPr/>
        </p:nvSpPr>
        <p:spPr>
          <a:xfrm>
            <a:off x="9829800" y="9561737"/>
            <a:ext cx="8344459" cy="580390"/>
          </a:xfrm>
          <a:prstGeom prst="rect">
            <a:avLst/>
          </a:prstGeom>
        </p:spPr>
        <p:txBody>
          <a:bodyPr wrap="square" lIns="0" tIns="0" rIns="0" bIns="0" rtlCol="0" anchor="t">
            <a:spAutoFit/>
          </a:bodyPr>
          <a:lstStyle/>
          <a:p>
            <a:pPr algn="ctr">
              <a:lnSpc>
                <a:spcPts val="4759"/>
              </a:lnSpc>
            </a:pPr>
            <a:r>
              <a:rPr lang="en-US" sz="3399" dirty="0">
                <a:solidFill>
                  <a:srgbClr val="331C2C"/>
                </a:solidFill>
                <a:latin typeface="Canva Sans"/>
                <a:ea typeface="Canva Sans"/>
                <a:cs typeface="Canva Sans"/>
                <a:sym typeface="Canva Sans"/>
              </a:rPr>
              <a:t>Model-1: Before VIF | Model-2: After VIF</a:t>
            </a:r>
          </a:p>
        </p:txBody>
      </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473585" y="440465"/>
            <a:ext cx="13799516"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REAL-TIME PREDICTION</a:t>
            </a:r>
          </a:p>
        </p:txBody>
      </p:sp>
      <p:sp>
        <p:nvSpPr>
          <p:cNvPr id="3" name="Freeform 3"/>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4133295" y="2535571"/>
            <a:ext cx="10480097" cy="6164763"/>
          </a:xfrm>
          <a:custGeom>
            <a:avLst/>
            <a:gdLst/>
            <a:ahLst/>
            <a:cxnLst/>
            <a:rect l="l" t="t" r="r" b="b"/>
            <a:pathLst>
              <a:path w="10480097" h="6164763">
                <a:moveTo>
                  <a:pt x="0" y="0"/>
                </a:moveTo>
                <a:lnTo>
                  <a:pt x="10480096" y="0"/>
                </a:lnTo>
                <a:lnTo>
                  <a:pt x="10480096" y="6164763"/>
                </a:lnTo>
                <a:lnTo>
                  <a:pt x="0" y="6164763"/>
                </a:lnTo>
                <a:lnTo>
                  <a:pt x="0" y="0"/>
                </a:lnTo>
                <a:close/>
              </a:path>
            </a:pathLst>
          </a:custGeom>
          <a:blipFill>
            <a:blip r:embed="rId6"/>
            <a:stretch>
              <a:fillRect/>
            </a:stretch>
          </a:blipFill>
        </p:spPr>
        <p:txBody>
          <a:bodyPr/>
          <a:lstStyle/>
          <a:p>
            <a:endParaRPr lang="en-IN"/>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3138323" y="370840"/>
            <a:ext cx="12011353"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REAL-TIME PREDICTION</a:t>
            </a:r>
          </a:p>
        </p:txBody>
      </p:sp>
      <p:grpSp>
        <p:nvGrpSpPr>
          <p:cNvPr id="3" name="Group 3"/>
          <p:cNvGrpSpPr/>
          <p:nvPr/>
        </p:nvGrpSpPr>
        <p:grpSpPr>
          <a:xfrm>
            <a:off x="1788261" y="1912477"/>
            <a:ext cx="14711479" cy="8131407"/>
            <a:chOff x="0" y="0"/>
            <a:chExt cx="19615305" cy="10841877"/>
          </a:xfrm>
        </p:grpSpPr>
        <p:grpSp>
          <p:nvGrpSpPr>
            <p:cNvPr id="4" name="Group 4"/>
            <p:cNvGrpSpPr/>
            <p:nvPr/>
          </p:nvGrpSpPr>
          <p:grpSpPr>
            <a:xfrm>
              <a:off x="0" y="0"/>
              <a:ext cx="19615305" cy="10841877"/>
              <a:chOff x="0" y="0"/>
              <a:chExt cx="1751844" cy="968289"/>
            </a:xfrm>
          </p:grpSpPr>
          <p:sp>
            <p:nvSpPr>
              <p:cNvPr id="5" name="Freeform 5"/>
              <p:cNvSpPr/>
              <p:nvPr/>
            </p:nvSpPr>
            <p:spPr>
              <a:xfrm>
                <a:off x="0" y="0"/>
                <a:ext cx="1751844" cy="968289"/>
              </a:xfrm>
              <a:custGeom>
                <a:avLst/>
                <a:gdLst/>
                <a:ahLst/>
                <a:cxnLst/>
                <a:rect l="l" t="t" r="r" b="b"/>
                <a:pathLst>
                  <a:path w="1751844" h="968289">
                    <a:moveTo>
                      <a:pt x="59360" y="0"/>
                    </a:moveTo>
                    <a:lnTo>
                      <a:pt x="1692484" y="0"/>
                    </a:lnTo>
                    <a:cubicBezTo>
                      <a:pt x="1725268" y="0"/>
                      <a:pt x="1751844" y="26577"/>
                      <a:pt x="1751844" y="59360"/>
                    </a:cubicBezTo>
                    <a:lnTo>
                      <a:pt x="1751844" y="908928"/>
                    </a:lnTo>
                    <a:cubicBezTo>
                      <a:pt x="1751844" y="924672"/>
                      <a:pt x="1745590" y="939770"/>
                      <a:pt x="1734458" y="950903"/>
                    </a:cubicBezTo>
                    <a:cubicBezTo>
                      <a:pt x="1723326" y="962035"/>
                      <a:pt x="1708227" y="968289"/>
                      <a:pt x="1692484" y="968289"/>
                    </a:cubicBezTo>
                    <a:lnTo>
                      <a:pt x="59360" y="968289"/>
                    </a:lnTo>
                    <a:cubicBezTo>
                      <a:pt x="26577" y="968289"/>
                      <a:pt x="0" y="941712"/>
                      <a:pt x="0" y="908928"/>
                    </a:cubicBezTo>
                    <a:lnTo>
                      <a:pt x="0" y="59360"/>
                    </a:lnTo>
                    <a:cubicBezTo>
                      <a:pt x="0" y="26577"/>
                      <a:pt x="26577" y="0"/>
                      <a:pt x="59360" y="0"/>
                    </a:cubicBezTo>
                    <a:close/>
                  </a:path>
                </a:pathLst>
              </a:custGeom>
              <a:solidFill>
                <a:srgbClr val="CEB3C0"/>
              </a:solidFill>
            </p:spPr>
            <p:txBody>
              <a:bodyPr/>
              <a:lstStyle/>
              <a:p>
                <a:endParaRPr lang="en-IN"/>
              </a:p>
            </p:txBody>
          </p:sp>
          <p:sp>
            <p:nvSpPr>
              <p:cNvPr id="6" name="TextBox 6"/>
              <p:cNvSpPr txBox="1"/>
              <p:nvPr/>
            </p:nvSpPr>
            <p:spPr>
              <a:xfrm>
                <a:off x="0" y="-38100"/>
                <a:ext cx="1751844" cy="100638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5694" y="656533"/>
              <a:ext cx="17108952" cy="9481185"/>
            </a:xfrm>
            <a:prstGeom prst="rect">
              <a:avLst/>
            </a:prstGeom>
          </p:spPr>
          <p:txBody>
            <a:bodyPr lIns="0" tIns="0" rIns="0" bIns="0" rtlCol="0" anchor="t">
              <a:spAutoFit/>
            </a:bodyPr>
            <a:lstStyle/>
            <a:p>
              <a:pPr marL="582930" lvl="1" indent="-291465" algn="l">
                <a:lnSpc>
                  <a:spcPts val="3779"/>
                </a:lnSpc>
                <a:buFont typeface="Arial"/>
                <a:buChar char="•"/>
              </a:pPr>
              <a:r>
                <a:rPr lang="en-US" sz="2700" b="1">
                  <a:solidFill>
                    <a:srgbClr val="331C2C"/>
                  </a:solidFill>
                  <a:latin typeface="Cooper BT Bold"/>
                  <a:ea typeface="Cooper BT Bold"/>
                  <a:cs typeface="Cooper BT Bold"/>
                  <a:sym typeface="Cooper BT Bold"/>
                </a:rPr>
                <a:t>Our real-time song popularity prediction system analyzes an uploaded song file and predicts its potential success based on its unique audio characteristics.</a:t>
              </a:r>
            </a:p>
            <a:p>
              <a:pPr marL="582930" lvl="1" indent="-291465" algn="l">
                <a:lnSpc>
                  <a:spcPts val="3779"/>
                </a:lnSpc>
                <a:buFont typeface="Arial"/>
                <a:buChar char="•"/>
              </a:pPr>
              <a:r>
                <a:rPr lang="en-US" sz="2700" b="1">
                  <a:solidFill>
                    <a:srgbClr val="331C2C"/>
                  </a:solidFill>
                  <a:latin typeface="Cooper BT Bold"/>
                  <a:ea typeface="Cooper BT Bold"/>
                  <a:cs typeface="Cooper BT Bold"/>
                  <a:sym typeface="Cooper BT Bold"/>
                </a:rPr>
                <a:t>When a user uploads an MP3 file, the system automatically extracts key features.</a:t>
              </a:r>
            </a:p>
            <a:p>
              <a:pPr marL="582930" lvl="1" indent="-291465" algn="l">
                <a:lnSpc>
                  <a:spcPts val="3779"/>
                </a:lnSpc>
                <a:buFont typeface="Arial"/>
                <a:buChar char="•"/>
              </a:pPr>
              <a:r>
                <a:rPr lang="en-US" sz="2700" b="1">
                  <a:solidFill>
                    <a:srgbClr val="331C2C"/>
                  </a:solidFill>
                  <a:latin typeface="Cooper BT Bold"/>
                  <a:ea typeface="Cooper BT Bold"/>
                  <a:cs typeface="Cooper BT Bold"/>
                  <a:sym typeface="Cooper BT Bold"/>
                </a:rPr>
                <a:t>These extracted features are matched with patterns from our dataset, and a popularity score is calculated using our trained prediction model.</a:t>
              </a:r>
            </a:p>
            <a:p>
              <a:pPr marL="582930" lvl="1" indent="-291465" algn="l">
                <a:lnSpc>
                  <a:spcPts val="3779"/>
                </a:lnSpc>
                <a:buFont typeface="Arial"/>
                <a:buChar char="•"/>
              </a:pPr>
              <a:r>
                <a:rPr lang="en-US" sz="2700" b="1">
                  <a:solidFill>
                    <a:srgbClr val="331C2C"/>
                  </a:solidFill>
                  <a:latin typeface="Cooper BT Bold"/>
                  <a:ea typeface="Cooper BT Bold"/>
                  <a:cs typeface="Cooper BT Bold"/>
                  <a:sym typeface="Cooper BT Bold"/>
                </a:rPr>
                <a:t>Based on the computed score, the song is categorized as:</a:t>
              </a:r>
            </a:p>
            <a:p>
              <a:pPr marL="582930" lvl="1" indent="-291465" algn="l">
                <a:lnSpc>
                  <a:spcPts val="3779"/>
                </a:lnSpc>
                <a:buAutoNum type="arabicPeriod"/>
              </a:pPr>
              <a:r>
                <a:rPr lang="en-US" sz="2700" b="1">
                  <a:solidFill>
                    <a:srgbClr val="331C2C"/>
                  </a:solidFill>
                  <a:latin typeface="Cooper BT Bold"/>
                  <a:ea typeface="Cooper BT Bold"/>
                  <a:cs typeface="Cooper BT Bold"/>
                  <a:sym typeface="Cooper BT Bold"/>
                </a:rPr>
                <a:t> Low Popular (Under 0.4)</a:t>
              </a:r>
            </a:p>
            <a:p>
              <a:pPr marL="582930" lvl="1" indent="-291465" algn="l">
                <a:lnSpc>
                  <a:spcPts val="3779"/>
                </a:lnSpc>
                <a:buAutoNum type="arabicPeriod"/>
              </a:pPr>
              <a:r>
                <a:rPr lang="en-US" sz="2700" b="1">
                  <a:solidFill>
                    <a:srgbClr val="331C2C"/>
                  </a:solidFill>
                  <a:latin typeface="Cooper BT Bold"/>
                  <a:ea typeface="Cooper BT Bold"/>
                  <a:cs typeface="Cooper BT Bold"/>
                  <a:sym typeface="Cooper BT Bold"/>
                </a:rPr>
                <a:t> Moderately Popular (Between 0.4 and 0.7)</a:t>
              </a:r>
            </a:p>
            <a:p>
              <a:pPr marL="582930" lvl="1" indent="-291465" algn="l">
                <a:lnSpc>
                  <a:spcPts val="3779"/>
                </a:lnSpc>
                <a:buAutoNum type="arabicPeriod"/>
              </a:pPr>
              <a:r>
                <a:rPr lang="en-US" sz="2700" b="1">
                  <a:solidFill>
                    <a:srgbClr val="331C2C"/>
                  </a:solidFill>
                  <a:latin typeface="Cooper BT Bold"/>
                  <a:ea typeface="Cooper BT Bold"/>
                  <a:cs typeface="Cooper BT Bold"/>
                  <a:sym typeface="Cooper BT Bold"/>
                </a:rPr>
                <a:t> Highly Popular (Above 0.7)</a:t>
              </a:r>
            </a:p>
            <a:p>
              <a:pPr marL="582930" lvl="1" indent="-291465" algn="l">
                <a:lnSpc>
                  <a:spcPts val="3779"/>
                </a:lnSpc>
                <a:buFont typeface="Arial"/>
                <a:buChar char="•"/>
              </a:pPr>
              <a:r>
                <a:rPr lang="en-US" sz="2700" b="1">
                  <a:solidFill>
                    <a:srgbClr val="331C2C"/>
                  </a:solidFill>
                  <a:latin typeface="Cooper BT Bold"/>
                  <a:ea typeface="Cooper BT Bold"/>
                  <a:cs typeface="Cooper BT Bold"/>
                  <a:sym typeface="Cooper BT Bold"/>
                </a:rPr>
                <a:t>This AI-driven approach helps music producers, analysts, and streaming platforms understand a song’s potential impact, making data-driven decisions more effective.</a:t>
              </a:r>
            </a:p>
            <a:p>
              <a:pPr algn="l">
                <a:lnSpc>
                  <a:spcPts val="3779"/>
                </a:lnSpc>
              </a:pPr>
              <a:endParaRPr lang="en-US" sz="2700" b="1">
                <a:solidFill>
                  <a:srgbClr val="331C2C"/>
                </a:solidFill>
                <a:latin typeface="Cooper BT Bold"/>
                <a:ea typeface="Cooper BT Bold"/>
                <a:cs typeface="Cooper BT Bold"/>
                <a:sym typeface="Cooper BT Bold"/>
              </a:endParaRPr>
            </a:p>
          </p:txBody>
        </p:sp>
      </p:grpSp>
      <p:sp>
        <p:nvSpPr>
          <p:cNvPr id="8" name="Freeform 8"/>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rot="-10690362">
            <a:off x="15192027" y="-1722860"/>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rot="665646">
            <a:off x="-1039187" y="7841112"/>
            <a:ext cx="4135775" cy="4891777"/>
          </a:xfrm>
          <a:custGeom>
            <a:avLst/>
            <a:gdLst/>
            <a:ahLst/>
            <a:cxnLst/>
            <a:rect l="l" t="t" r="r" b="b"/>
            <a:pathLst>
              <a:path w="4135775" h="4891777">
                <a:moveTo>
                  <a:pt x="0" y="0"/>
                </a:moveTo>
                <a:lnTo>
                  <a:pt x="4135774" y="0"/>
                </a:lnTo>
                <a:lnTo>
                  <a:pt x="4135774" y="4891776"/>
                </a:lnTo>
                <a:lnTo>
                  <a:pt x="0" y="4891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244242" y="437201"/>
            <a:ext cx="13799516"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REAL-TIME PREDICTION</a:t>
            </a:r>
          </a:p>
        </p:txBody>
      </p:sp>
      <p:sp>
        <p:nvSpPr>
          <p:cNvPr id="3" name="Freeform 3"/>
          <p:cNvSpPr/>
          <p:nvPr/>
        </p:nvSpPr>
        <p:spPr>
          <a:xfrm rot="-10690362">
            <a:off x="15192027" y="-1722860"/>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351722" y="6410798"/>
            <a:ext cx="16043241" cy="2847502"/>
          </a:xfrm>
          <a:custGeom>
            <a:avLst/>
            <a:gdLst/>
            <a:ahLst/>
            <a:cxnLst/>
            <a:rect l="l" t="t" r="r" b="b"/>
            <a:pathLst>
              <a:path w="16043241" h="2847502">
                <a:moveTo>
                  <a:pt x="0" y="0"/>
                </a:moveTo>
                <a:lnTo>
                  <a:pt x="16043241" y="0"/>
                </a:lnTo>
                <a:lnTo>
                  <a:pt x="16043241" y="2847502"/>
                </a:lnTo>
                <a:lnTo>
                  <a:pt x="0" y="2847502"/>
                </a:lnTo>
                <a:lnTo>
                  <a:pt x="0" y="0"/>
                </a:lnTo>
                <a:close/>
              </a:path>
            </a:pathLst>
          </a:custGeom>
          <a:blipFill>
            <a:blip r:embed="rId6"/>
            <a:stretch>
              <a:fillRect/>
            </a:stretch>
          </a:blipFill>
        </p:spPr>
        <p:txBody>
          <a:bodyPr/>
          <a:lstStyle/>
          <a:p>
            <a:endParaRPr lang="en-IN"/>
          </a:p>
        </p:txBody>
      </p:sp>
      <p:sp>
        <p:nvSpPr>
          <p:cNvPr id="6" name="Freeform 6"/>
          <p:cNvSpPr/>
          <p:nvPr/>
        </p:nvSpPr>
        <p:spPr>
          <a:xfrm>
            <a:off x="1351722" y="2124396"/>
            <a:ext cx="15907578" cy="3794367"/>
          </a:xfrm>
          <a:custGeom>
            <a:avLst/>
            <a:gdLst/>
            <a:ahLst/>
            <a:cxnLst/>
            <a:rect l="l" t="t" r="r" b="b"/>
            <a:pathLst>
              <a:path w="15907578" h="3794367">
                <a:moveTo>
                  <a:pt x="0" y="0"/>
                </a:moveTo>
                <a:lnTo>
                  <a:pt x="15907578" y="0"/>
                </a:lnTo>
                <a:lnTo>
                  <a:pt x="15907578" y="3794367"/>
                </a:lnTo>
                <a:lnTo>
                  <a:pt x="0" y="3794367"/>
                </a:lnTo>
                <a:lnTo>
                  <a:pt x="0" y="0"/>
                </a:lnTo>
                <a:close/>
              </a:path>
            </a:pathLst>
          </a:custGeom>
          <a:blipFill>
            <a:blip r:embed="rId7"/>
            <a:stretch>
              <a:fillRect/>
            </a:stretch>
          </a:blipFill>
        </p:spPr>
        <p:txBody>
          <a:bodyPr/>
          <a:lstStyle/>
          <a:p>
            <a:endParaRPr lang="en-IN"/>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2244242" y="441424"/>
            <a:ext cx="13799516"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REAL-TIME PREDICTION</a:t>
            </a:r>
          </a:p>
        </p:txBody>
      </p:sp>
      <p:sp>
        <p:nvSpPr>
          <p:cNvPr id="3" name="Freeform 3"/>
          <p:cNvSpPr/>
          <p:nvPr/>
        </p:nvSpPr>
        <p:spPr>
          <a:xfrm rot="-10690362">
            <a:off x="15192027" y="-1722860"/>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190211" y="2157195"/>
            <a:ext cx="15907578" cy="3893102"/>
          </a:xfrm>
          <a:custGeom>
            <a:avLst/>
            <a:gdLst/>
            <a:ahLst/>
            <a:cxnLst/>
            <a:rect l="l" t="t" r="r" b="b"/>
            <a:pathLst>
              <a:path w="15907578" h="3893102">
                <a:moveTo>
                  <a:pt x="0" y="0"/>
                </a:moveTo>
                <a:lnTo>
                  <a:pt x="15907578" y="0"/>
                </a:lnTo>
                <a:lnTo>
                  <a:pt x="15907578" y="3893102"/>
                </a:lnTo>
                <a:lnTo>
                  <a:pt x="0" y="3893102"/>
                </a:lnTo>
                <a:lnTo>
                  <a:pt x="0" y="0"/>
                </a:lnTo>
                <a:close/>
              </a:path>
            </a:pathLst>
          </a:custGeom>
          <a:blipFill>
            <a:blip r:embed="rId6"/>
            <a:stretch>
              <a:fillRect/>
            </a:stretch>
          </a:blipFill>
        </p:spPr>
        <p:txBody>
          <a:bodyPr/>
          <a:lstStyle/>
          <a:p>
            <a:endParaRPr lang="en-IN"/>
          </a:p>
        </p:txBody>
      </p:sp>
      <p:sp>
        <p:nvSpPr>
          <p:cNvPr id="6" name="Freeform 6"/>
          <p:cNvSpPr/>
          <p:nvPr/>
        </p:nvSpPr>
        <p:spPr>
          <a:xfrm>
            <a:off x="1216059" y="6578395"/>
            <a:ext cx="15881730" cy="2679905"/>
          </a:xfrm>
          <a:custGeom>
            <a:avLst/>
            <a:gdLst/>
            <a:ahLst/>
            <a:cxnLst/>
            <a:rect l="l" t="t" r="r" b="b"/>
            <a:pathLst>
              <a:path w="15881730" h="2679905">
                <a:moveTo>
                  <a:pt x="0" y="0"/>
                </a:moveTo>
                <a:lnTo>
                  <a:pt x="15881730" y="0"/>
                </a:lnTo>
                <a:lnTo>
                  <a:pt x="15881730" y="2679905"/>
                </a:lnTo>
                <a:lnTo>
                  <a:pt x="0" y="2679905"/>
                </a:lnTo>
                <a:lnTo>
                  <a:pt x="0" y="0"/>
                </a:lnTo>
                <a:close/>
              </a:path>
            </a:pathLst>
          </a:custGeom>
          <a:blipFill>
            <a:blip r:embed="rId7"/>
            <a:stretch>
              <a:fillRect/>
            </a:stretch>
          </a:blipFill>
        </p:spPr>
        <p:txBody>
          <a:bodyPr/>
          <a:lstStyle/>
          <a:p>
            <a:endParaRPr lang="en-IN"/>
          </a:p>
        </p:txBody>
      </p:sp>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3918390" y="612350"/>
            <a:ext cx="10451219"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SUMMARY</a:t>
            </a:r>
          </a:p>
        </p:txBody>
      </p:sp>
      <p:grpSp>
        <p:nvGrpSpPr>
          <p:cNvPr id="3" name="Group 3"/>
          <p:cNvGrpSpPr/>
          <p:nvPr/>
        </p:nvGrpSpPr>
        <p:grpSpPr>
          <a:xfrm>
            <a:off x="1788261" y="2102379"/>
            <a:ext cx="14711479" cy="7155921"/>
            <a:chOff x="0" y="0"/>
            <a:chExt cx="19615305" cy="9541227"/>
          </a:xfrm>
        </p:grpSpPr>
        <p:grpSp>
          <p:nvGrpSpPr>
            <p:cNvPr id="4" name="Group 4"/>
            <p:cNvGrpSpPr/>
            <p:nvPr/>
          </p:nvGrpSpPr>
          <p:grpSpPr>
            <a:xfrm>
              <a:off x="0" y="0"/>
              <a:ext cx="19615305" cy="9541227"/>
              <a:chOff x="0" y="0"/>
              <a:chExt cx="1751844" cy="852128"/>
            </a:xfrm>
          </p:grpSpPr>
          <p:sp>
            <p:nvSpPr>
              <p:cNvPr id="5" name="Freeform 5"/>
              <p:cNvSpPr/>
              <p:nvPr/>
            </p:nvSpPr>
            <p:spPr>
              <a:xfrm>
                <a:off x="0" y="0"/>
                <a:ext cx="1751844" cy="852128"/>
              </a:xfrm>
              <a:custGeom>
                <a:avLst/>
                <a:gdLst/>
                <a:ahLst/>
                <a:cxnLst/>
                <a:rect l="l" t="t" r="r" b="b"/>
                <a:pathLst>
                  <a:path w="1751844" h="852128">
                    <a:moveTo>
                      <a:pt x="59360" y="0"/>
                    </a:moveTo>
                    <a:lnTo>
                      <a:pt x="1692484" y="0"/>
                    </a:lnTo>
                    <a:cubicBezTo>
                      <a:pt x="1725268" y="0"/>
                      <a:pt x="1751844" y="26577"/>
                      <a:pt x="1751844" y="59360"/>
                    </a:cubicBezTo>
                    <a:lnTo>
                      <a:pt x="1751844" y="792767"/>
                    </a:lnTo>
                    <a:cubicBezTo>
                      <a:pt x="1751844" y="808511"/>
                      <a:pt x="1745590" y="823609"/>
                      <a:pt x="1734458" y="834742"/>
                    </a:cubicBezTo>
                    <a:cubicBezTo>
                      <a:pt x="1723326" y="845874"/>
                      <a:pt x="1708227" y="852128"/>
                      <a:pt x="1692484" y="852128"/>
                    </a:cubicBezTo>
                    <a:lnTo>
                      <a:pt x="59360" y="852128"/>
                    </a:lnTo>
                    <a:cubicBezTo>
                      <a:pt x="26577" y="852128"/>
                      <a:pt x="0" y="825551"/>
                      <a:pt x="0" y="792767"/>
                    </a:cubicBezTo>
                    <a:lnTo>
                      <a:pt x="0" y="59360"/>
                    </a:lnTo>
                    <a:cubicBezTo>
                      <a:pt x="0" y="26577"/>
                      <a:pt x="26577" y="0"/>
                      <a:pt x="59360" y="0"/>
                    </a:cubicBezTo>
                    <a:close/>
                  </a:path>
                </a:pathLst>
              </a:custGeom>
              <a:solidFill>
                <a:srgbClr val="CEB3C0"/>
              </a:solidFill>
            </p:spPr>
            <p:txBody>
              <a:bodyPr/>
              <a:lstStyle/>
              <a:p>
                <a:endParaRPr lang="en-IN"/>
              </a:p>
            </p:txBody>
          </p:sp>
          <p:sp>
            <p:nvSpPr>
              <p:cNvPr id="6" name="TextBox 6"/>
              <p:cNvSpPr txBox="1"/>
              <p:nvPr/>
            </p:nvSpPr>
            <p:spPr>
              <a:xfrm>
                <a:off x="0" y="-38100"/>
                <a:ext cx="1751844" cy="89022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5694" y="656533"/>
              <a:ext cx="17108952" cy="8180536"/>
            </a:xfrm>
            <a:prstGeom prst="rect">
              <a:avLst/>
            </a:prstGeom>
          </p:spPr>
          <p:txBody>
            <a:bodyPr lIns="0" tIns="0" rIns="0" bIns="0" rtlCol="0" anchor="t">
              <a:spAutoFit/>
            </a:bodyPr>
            <a:lstStyle/>
            <a:p>
              <a:pPr marL="567818" lvl="1" indent="-283909" algn="l">
                <a:lnSpc>
                  <a:spcPts val="3682"/>
                </a:lnSpc>
                <a:buFont typeface="Arial"/>
                <a:buChar char="•"/>
              </a:pPr>
              <a:r>
                <a:rPr lang="en-US" sz="2630" b="1">
                  <a:solidFill>
                    <a:srgbClr val="331C2C"/>
                  </a:solidFill>
                  <a:latin typeface="Cooper BT Bold"/>
                  <a:ea typeface="Cooper BT Bold"/>
                  <a:cs typeface="Cooper BT Bold"/>
                  <a:sym typeface="Cooper BT Bold"/>
                </a:rPr>
                <a:t>The goal of the project was to classify a song based on its popularity into 3 categories- Low popular, Moderately Popular and Highly Popular.</a:t>
              </a:r>
            </a:p>
            <a:p>
              <a:pPr marL="567818" lvl="1" indent="-283909" algn="l">
                <a:lnSpc>
                  <a:spcPts val="3682"/>
                </a:lnSpc>
                <a:buFont typeface="Arial"/>
                <a:buChar char="•"/>
              </a:pPr>
              <a:r>
                <a:rPr lang="en-US" sz="2630" b="1">
                  <a:solidFill>
                    <a:srgbClr val="331C2C"/>
                  </a:solidFill>
                  <a:latin typeface="Cooper BT Bold"/>
                  <a:ea typeface="Cooper BT Bold"/>
                  <a:cs typeface="Cooper BT Bold"/>
                  <a:sym typeface="Cooper BT Bold"/>
                </a:rPr>
                <a:t>A 60-40 split was identified as optimal and offering a perfect balance between sufficient training data for model learning and reliable evaluation on unseen data.</a:t>
              </a:r>
            </a:p>
            <a:p>
              <a:pPr marL="567818" lvl="1" indent="-283909" algn="l">
                <a:lnSpc>
                  <a:spcPts val="3682"/>
                </a:lnSpc>
                <a:buFont typeface="Arial"/>
                <a:buChar char="•"/>
              </a:pPr>
              <a:r>
                <a:rPr lang="en-US" sz="2630" b="1">
                  <a:solidFill>
                    <a:srgbClr val="331C2C"/>
                  </a:solidFill>
                  <a:latin typeface="Cooper BT Bold"/>
                  <a:ea typeface="Cooper BT Bold"/>
                  <a:cs typeface="Cooper BT Bold"/>
                  <a:sym typeface="Cooper BT Bold"/>
                </a:rPr>
                <a:t>For the given dataset, the Artifical Neural Networks Algorithm demonstrated the highest accuracy of 94.5%, outperforming other models</a:t>
              </a:r>
            </a:p>
            <a:p>
              <a:pPr marL="567818" lvl="1" indent="-283909" algn="l">
                <a:lnSpc>
                  <a:spcPts val="3682"/>
                </a:lnSpc>
                <a:buFont typeface="Arial"/>
                <a:buChar char="•"/>
              </a:pPr>
              <a:r>
                <a:rPr lang="en-US" sz="2630" b="1">
                  <a:solidFill>
                    <a:srgbClr val="331C2C"/>
                  </a:solidFill>
                  <a:latin typeface="Cooper BT Bold"/>
                  <a:ea typeface="Cooper BT Bold"/>
                  <a:cs typeface="Cooper BT Bold"/>
                  <a:sym typeface="Cooper BT Bold"/>
                </a:rPr>
                <a:t>However, after removing high multicollinearity variables, the Artificial Neural Networks Algorithm delivered the best results with an accuracy of 94%, highlighting its ability to adapt effectively to reduced feature sets.</a:t>
              </a:r>
            </a:p>
            <a:p>
              <a:pPr marL="567818" lvl="1" indent="-283909" algn="l">
                <a:lnSpc>
                  <a:spcPts val="3682"/>
                </a:lnSpc>
                <a:buFont typeface="Arial"/>
                <a:buChar char="•"/>
              </a:pPr>
              <a:r>
                <a:rPr lang="en-US" sz="2630" b="1">
                  <a:solidFill>
                    <a:srgbClr val="331C2C"/>
                  </a:solidFill>
                  <a:latin typeface="Cooper BT Bold"/>
                  <a:ea typeface="Cooper BT Bold"/>
                  <a:cs typeface="Cooper BT Bold"/>
                  <a:sym typeface="Cooper BT Bold"/>
                </a:rPr>
                <a:t>The real-time prediction system successfully extracts audio features from any song and classifies its popularity instantly, demonstrating practical applicability in music analytics and streaming insights.</a:t>
              </a:r>
            </a:p>
          </p:txBody>
        </p:sp>
      </p:grpSp>
      <p:sp>
        <p:nvSpPr>
          <p:cNvPr id="8" name="Freeform 8"/>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rot="665646">
            <a:off x="-1039187" y="7444297"/>
            <a:ext cx="4135775" cy="4891777"/>
          </a:xfrm>
          <a:custGeom>
            <a:avLst/>
            <a:gdLst/>
            <a:ahLst/>
            <a:cxnLst/>
            <a:rect l="l" t="t" r="r" b="b"/>
            <a:pathLst>
              <a:path w="4135775" h="4891777">
                <a:moveTo>
                  <a:pt x="0" y="0"/>
                </a:moveTo>
                <a:lnTo>
                  <a:pt x="4135774" y="0"/>
                </a:lnTo>
                <a:lnTo>
                  <a:pt x="4135774" y="4891776"/>
                </a:lnTo>
                <a:lnTo>
                  <a:pt x="0" y="4891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404571" y="2573333"/>
            <a:ext cx="5444578" cy="5423311"/>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38887" r="-38887"/>
              </a:stretch>
            </a:blipFill>
          </p:spPr>
          <p:txBody>
            <a:bodyPr/>
            <a:lstStyle/>
            <a:p>
              <a:endParaRPr lang="en-IN"/>
            </a:p>
          </p:txBody>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CEB3C0"/>
            </a:solidFill>
          </p:spPr>
          <p:txBody>
            <a:bodyPr/>
            <a:lstStyle/>
            <a:p>
              <a:endParaRPr lang="en-IN"/>
            </a:p>
          </p:txBody>
        </p:sp>
      </p:grpSp>
      <p:sp>
        <p:nvSpPr>
          <p:cNvPr id="5" name="TextBox 5"/>
          <p:cNvSpPr txBox="1"/>
          <p:nvPr/>
        </p:nvSpPr>
        <p:spPr>
          <a:xfrm>
            <a:off x="1733038" y="2419668"/>
            <a:ext cx="8932259" cy="6028690"/>
          </a:xfrm>
          <a:prstGeom prst="rect">
            <a:avLst/>
          </a:prstGeom>
        </p:spPr>
        <p:txBody>
          <a:bodyPr lIns="0" tIns="0" rIns="0" bIns="0" rtlCol="0" anchor="t">
            <a:spAutoFit/>
          </a:bodyPr>
          <a:lstStyle/>
          <a:p>
            <a:pPr algn="l">
              <a:lnSpc>
                <a:spcPts val="4760"/>
              </a:lnSpc>
            </a:pPr>
            <a:r>
              <a:rPr lang="en-US" sz="3400" b="1">
                <a:solidFill>
                  <a:srgbClr val="331C2C"/>
                </a:solidFill>
                <a:latin typeface="Cooper BT Bold"/>
                <a:ea typeface="Cooper BT Bold"/>
                <a:cs typeface="Cooper BT Bold"/>
                <a:sym typeface="Cooper BT Bold"/>
              </a:rPr>
              <a:t>Music streaming has revolutionized how we access and enjoy music. Song popularity is driven by musical traits (tempo, energy) and external factors (artist reputation, social trends). Using Machine learning and Deep learning, we analyze these influences to predict streaming success. Our insights empower artists, producers, and platforms to optimize music reach.</a:t>
            </a:r>
          </a:p>
        </p:txBody>
      </p:sp>
      <p:sp>
        <p:nvSpPr>
          <p:cNvPr id="6" name="TextBox 6"/>
          <p:cNvSpPr txBox="1"/>
          <p:nvPr/>
        </p:nvSpPr>
        <p:spPr>
          <a:xfrm>
            <a:off x="2553980" y="904875"/>
            <a:ext cx="13180039"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INTRODUCTION</a:t>
            </a:r>
          </a:p>
        </p:txBody>
      </p:sp>
      <p:sp>
        <p:nvSpPr>
          <p:cNvPr id="7" name="Freeform 7"/>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3918390" y="974500"/>
            <a:ext cx="10451219"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FUTURE SCOPE</a:t>
            </a:r>
          </a:p>
        </p:txBody>
      </p:sp>
      <p:grpSp>
        <p:nvGrpSpPr>
          <p:cNvPr id="3" name="Group 3"/>
          <p:cNvGrpSpPr/>
          <p:nvPr/>
        </p:nvGrpSpPr>
        <p:grpSpPr>
          <a:xfrm>
            <a:off x="1788261" y="2672781"/>
            <a:ext cx="14711479" cy="6207230"/>
            <a:chOff x="0" y="0"/>
            <a:chExt cx="19615305" cy="8276307"/>
          </a:xfrm>
        </p:grpSpPr>
        <p:grpSp>
          <p:nvGrpSpPr>
            <p:cNvPr id="4" name="Group 4"/>
            <p:cNvGrpSpPr/>
            <p:nvPr/>
          </p:nvGrpSpPr>
          <p:grpSpPr>
            <a:xfrm>
              <a:off x="0" y="0"/>
              <a:ext cx="19615305" cy="8276307"/>
              <a:chOff x="0" y="0"/>
              <a:chExt cx="1751844" cy="739158"/>
            </a:xfrm>
          </p:grpSpPr>
          <p:sp>
            <p:nvSpPr>
              <p:cNvPr id="5" name="Freeform 5"/>
              <p:cNvSpPr/>
              <p:nvPr/>
            </p:nvSpPr>
            <p:spPr>
              <a:xfrm>
                <a:off x="0" y="0"/>
                <a:ext cx="1751844" cy="739158"/>
              </a:xfrm>
              <a:custGeom>
                <a:avLst/>
                <a:gdLst/>
                <a:ahLst/>
                <a:cxnLst/>
                <a:rect l="l" t="t" r="r" b="b"/>
                <a:pathLst>
                  <a:path w="1751844" h="739158">
                    <a:moveTo>
                      <a:pt x="59360" y="0"/>
                    </a:moveTo>
                    <a:lnTo>
                      <a:pt x="1692484" y="0"/>
                    </a:lnTo>
                    <a:cubicBezTo>
                      <a:pt x="1725268" y="0"/>
                      <a:pt x="1751844" y="26577"/>
                      <a:pt x="1751844" y="59360"/>
                    </a:cubicBezTo>
                    <a:lnTo>
                      <a:pt x="1751844" y="679797"/>
                    </a:lnTo>
                    <a:cubicBezTo>
                      <a:pt x="1751844" y="712581"/>
                      <a:pt x="1725268" y="739158"/>
                      <a:pt x="1692484" y="739158"/>
                    </a:cubicBezTo>
                    <a:lnTo>
                      <a:pt x="59360" y="739158"/>
                    </a:lnTo>
                    <a:cubicBezTo>
                      <a:pt x="26577" y="739158"/>
                      <a:pt x="0" y="712581"/>
                      <a:pt x="0" y="679797"/>
                    </a:cubicBezTo>
                    <a:lnTo>
                      <a:pt x="0" y="59360"/>
                    </a:lnTo>
                    <a:cubicBezTo>
                      <a:pt x="0" y="26577"/>
                      <a:pt x="26577" y="0"/>
                      <a:pt x="59360" y="0"/>
                    </a:cubicBezTo>
                    <a:close/>
                  </a:path>
                </a:pathLst>
              </a:custGeom>
              <a:solidFill>
                <a:srgbClr val="CEB3C0"/>
              </a:solidFill>
            </p:spPr>
            <p:txBody>
              <a:bodyPr/>
              <a:lstStyle/>
              <a:p>
                <a:endParaRPr lang="en-IN"/>
              </a:p>
            </p:txBody>
          </p:sp>
          <p:sp>
            <p:nvSpPr>
              <p:cNvPr id="6" name="TextBox 6"/>
              <p:cNvSpPr txBox="1"/>
              <p:nvPr/>
            </p:nvSpPr>
            <p:spPr>
              <a:xfrm>
                <a:off x="0" y="-38100"/>
                <a:ext cx="1751844" cy="77725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85694" y="656533"/>
              <a:ext cx="17108952" cy="6915615"/>
            </a:xfrm>
            <a:prstGeom prst="rect">
              <a:avLst/>
            </a:prstGeom>
          </p:spPr>
          <p:txBody>
            <a:bodyPr lIns="0" tIns="0" rIns="0" bIns="0" rtlCol="0" anchor="t">
              <a:spAutoFit/>
            </a:bodyPr>
            <a:lstStyle/>
            <a:p>
              <a:pPr marL="567818" lvl="1" indent="-283909" algn="l">
                <a:lnSpc>
                  <a:spcPts val="3682"/>
                </a:lnSpc>
                <a:buFont typeface="Arial"/>
                <a:buChar char="•"/>
              </a:pPr>
              <a:r>
                <a:rPr lang="en-US" sz="2630" b="1" i="1" u="sng">
                  <a:solidFill>
                    <a:srgbClr val="331C2C"/>
                  </a:solidFill>
                  <a:latin typeface="Cooper BT Bold Italics"/>
                  <a:ea typeface="Cooper BT Bold Italics"/>
                  <a:cs typeface="Cooper BT Bold Italics"/>
                  <a:sym typeface="Cooper BT Bold Italics"/>
                </a:rPr>
                <a:t>Integration with Streaming Platforms</a:t>
              </a:r>
              <a:r>
                <a:rPr lang="en-US" sz="2630" b="1">
                  <a:solidFill>
                    <a:srgbClr val="331C2C"/>
                  </a:solidFill>
                  <a:latin typeface="Cooper BT Bold"/>
                  <a:ea typeface="Cooper BT Bold"/>
                  <a:cs typeface="Cooper BT Bold"/>
                  <a:sym typeface="Cooper BT Bold"/>
                </a:rPr>
                <a:t> – The model can be integrated with Spotify, Apple Music, or YouTube Music to analyze real-time streaming trends and improve recommendation systems.</a:t>
              </a:r>
            </a:p>
            <a:p>
              <a:pPr marL="567818" lvl="1" indent="-283909" algn="l">
                <a:lnSpc>
                  <a:spcPts val="3682"/>
                </a:lnSpc>
                <a:buFont typeface="Arial"/>
                <a:buChar char="•"/>
              </a:pPr>
              <a:r>
                <a:rPr lang="en-US" sz="2630" b="1" i="1" u="sng">
                  <a:solidFill>
                    <a:srgbClr val="331C2C"/>
                  </a:solidFill>
                  <a:latin typeface="Cooper BT Bold Italics"/>
                  <a:ea typeface="Cooper BT Bold Italics"/>
                  <a:cs typeface="Cooper BT Bold Italics"/>
                  <a:sym typeface="Cooper BT Bold Italics"/>
                </a:rPr>
                <a:t>Artist &amp; Label Insights</a:t>
              </a:r>
              <a:r>
                <a:rPr lang="en-US" sz="2630" b="1">
                  <a:solidFill>
                    <a:srgbClr val="331C2C"/>
                  </a:solidFill>
                  <a:latin typeface="Cooper BT Bold"/>
                  <a:ea typeface="Cooper BT Bold"/>
                  <a:cs typeface="Cooper BT Bold"/>
                  <a:sym typeface="Cooper BT Bold"/>
                </a:rPr>
                <a:t> – Helping music producers and record labels evaluate a song’s potential success before release, optimizing marketing strategies.</a:t>
              </a:r>
            </a:p>
            <a:p>
              <a:pPr marL="567818" lvl="1" indent="-283909" algn="l">
                <a:lnSpc>
                  <a:spcPts val="3682"/>
                </a:lnSpc>
                <a:buFont typeface="Arial"/>
                <a:buChar char="•"/>
              </a:pPr>
              <a:r>
                <a:rPr lang="en-US" sz="2630" b="1" i="1" u="sng">
                  <a:solidFill>
                    <a:srgbClr val="331C2C"/>
                  </a:solidFill>
                  <a:latin typeface="Cooper BT Bold Italics"/>
                  <a:ea typeface="Cooper BT Bold Italics"/>
                  <a:cs typeface="Cooper BT Bold Italics"/>
                  <a:sym typeface="Cooper BT Bold Italics"/>
                </a:rPr>
                <a:t>Multilingual &amp; Genre-Specific Models</a:t>
              </a:r>
              <a:r>
                <a:rPr lang="en-US" sz="2630" b="1">
                  <a:solidFill>
                    <a:srgbClr val="331C2C"/>
                  </a:solidFill>
                  <a:latin typeface="Cooper BT Bold"/>
                  <a:ea typeface="Cooper BT Bold"/>
                  <a:cs typeface="Cooper BT Bold"/>
                  <a:sym typeface="Cooper BT Bold"/>
                </a:rPr>
                <a:t> – Training models for different languages and genres (e.g., K-pop, Indie, EDM) to provide customized popularity predictions.</a:t>
              </a:r>
            </a:p>
            <a:p>
              <a:pPr marL="567818" lvl="1" indent="-283909" algn="l">
                <a:lnSpc>
                  <a:spcPts val="3682"/>
                </a:lnSpc>
                <a:buFont typeface="Arial"/>
                <a:buChar char="•"/>
              </a:pPr>
              <a:r>
                <a:rPr lang="en-US" sz="2630" b="1" i="1" u="sng">
                  <a:solidFill>
                    <a:srgbClr val="331C2C"/>
                  </a:solidFill>
                  <a:latin typeface="Cooper BT Bold Italics"/>
                  <a:ea typeface="Cooper BT Bold Italics"/>
                  <a:cs typeface="Cooper BT Bold Italics"/>
                  <a:sym typeface="Cooper BT Bold Italics"/>
                </a:rPr>
                <a:t>Real-Time Music Trend Prediction </a:t>
              </a:r>
              <a:r>
                <a:rPr lang="en-US" sz="2630" b="1">
                  <a:solidFill>
                    <a:srgbClr val="331C2C"/>
                  </a:solidFill>
                  <a:latin typeface="Cooper BT Bold"/>
                  <a:ea typeface="Cooper BT Bold"/>
                  <a:cs typeface="Cooper BT Bold"/>
                  <a:sym typeface="Cooper BT Bold"/>
                </a:rPr>
                <a:t>– Expanding the model to predict future popularity trends based on historical data and current listening patterns.</a:t>
              </a:r>
            </a:p>
          </p:txBody>
        </p:sp>
      </p:grpSp>
      <p:sp>
        <p:nvSpPr>
          <p:cNvPr id="8" name="Freeform 8"/>
          <p:cNvSpPr/>
          <p:nvPr/>
        </p:nvSpPr>
        <p:spPr>
          <a:xfrm rot="10659771">
            <a:off x="16939064" y="7804610"/>
            <a:ext cx="3371126" cy="4478549"/>
          </a:xfrm>
          <a:custGeom>
            <a:avLst/>
            <a:gdLst/>
            <a:ahLst/>
            <a:cxnLst/>
            <a:rect l="l" t="t" r="r" b="b"/>
            <a:pathLst>
              <a:path w="3371126" h="4478549">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rot="665646">
            <a:off x="-851828" y="7597997"/>
            <a:ext cx="4135775" cy="4891777"/>
          </a:xfrm>
          <a:custGeom>
            <a:avLst/>
            <a:gdLst/>
            <a:ahLst/>
            <a:cxnLst/>
            <a:rect l="l" t="t" r="r" b="b"/>
            <a:pathLst>
              <a:path w="4135775" h="4891777">
                <a:moveTo>
                  <a:pt x="0" y="0"/>
                </a:moveTo>
                <a:lnTo>
                  <a:pt x="4135774" y="0"/>
                </a:lnTo>
                <a:lnTo>
                  <a:pt x="4135774" y="4891776"/>
                </a:lnTo>
                <a:lnTo>
                  <a:pt x="0" y="4891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3809132" y="8187075"/>
            <a:ext cx="10669737" cy="1445634"/>
          </a:xfrm>
          <a:prstGeom prst="rect">
            <a:avLst/>
          </a:prstGeom>
        </p:spPr>
        <p:txBody>
          <a:bodyPr lIns="0" tIns="0" rIns="0" bIns="0" rtlCol="0" anchor="t">
            <a:spAutoFit/>
          </a:bodyPr>
          <a:lstStyle/>
          <a:p>
            <a:pPr algn="ctr">
              <a:lnSpc>
                <a:spcPts val="5763"/>
              </a:lnSpc>
            </a:pPr>
            <a:r>
              <a:rPr lang="en-US" sz="4116" b="1">
                <a:solidFill>
                  <a:srgbClr val="331C2C"/>
                </a:solidFill>
                <a:latin typeface="Cooper BT Bold"/>
                <a:ea typeface="Cooper BT Bold"/>
                <a:cs typeface="Cooper BT Bold"/>
                <a:sym typeface="Cooper BT Bold"/>
              </a:rPr>
              <a:t>Presented By :</a:t>
            </a:r>
          </a:p>
          <a:p>
            <a:pPr algn="ctr">
              <a:lnSpc>
                <a:spcPts val="5763"/>
              </a:lnSpc>
            </a:pPr>
            <a:r>
              <a:rPr lang="en-US" sz="4116" b="1">
                <a:solidFill>
                  <a:srgbClr val="331C2C"/>
                </a:solidFill>
                <a:latin typeface="Cooper BT Bold"/>
                <a:ea typeface="Cooper BT Bold"/>
                <a:cs typeface="Cooper BT Bold"/>
                <a:sym typeface="Cooper BT Bold"/>
              </a:rPr>
              <a:t> VENKAT ROHAN SEETEPALLI</a:t>
            </a:r>
          </a:p>
        </p:txBody>
      </p:sp>
      <p:sp>
        <p:nvSpPr>
          <p:cNvPr id="3" name="TextBox 3"/>
          <p:cNvSpPr txBox="1"/>
          <p:nvPr/>
        </p:nvSpPr>
        <p:spPr>
          <a:xfrm>
            <a:off x="2775411" y="1008764"/>
            <a:ext cx="12737178" cy="2229361"/>
          </a:xfrm>
          <a:prstGeom prst="rect">
            <a:avLst/>
          </a:prstGeom>
        </p:spPr>
        <p:txBody>
          <a:bodyPr lIns="0" tIns="0" rIns="0" bIns="0" rtlCol="0" anchor="t">
            <a:spAutoFit/>
          </a:bodyPr>
          <a:lstStyle/>
          <a:p>
            <a:pPr algn="ctr">
              <a:lnSpc>
                <a:spcPts val="18183"/>
              </a:lnSpc>
            </a:pPr>
            <a:r>
              <a:rPr lang="en-US" sz="12987" b="1">
                <a:solidFill>
                  <a:srgbClr val="331C2C"/>
                </a:solidFill>
                <a:latin typeface="Cooper BT Bold"/>
                <a:ea typeface="Cooper BT Bold"/>
                <a:cs typeface="Cooper BT Bold"/>
                <a:sym typeface="Cooper BT Bold"/>
              </a:rPr>
              <a:t>THANK YOU!!</a:t>
            </a:r>
          </a:p>
        </p:txBody>
      </p:sp>
      <p:sp>
        <p:nvSpPr>
          <p:cNvPr id="4" name="Freeform 4"/>
          <p:cNvSpPr/>
          <p:nvPr/>
        </p:nvSpPr>
        <p:spPr>
          <a:xfrm rot="-10690362">
            <a:off x="12526631" y="-2276459"/>
            <a:ext cx="6088034" cy="7200900"/>
          </a:xfrm>
          <a:custGeom>
            <a:avLst/>
            <a:gdLst/>
            <a:ahLst/>
            <a:cxnLst/>
            <a:rect l="l" t="t" r="r" b="b"/>
            <a:pathLst>
              <a:path w="6088034" h="7200900">
                <a:moveTo>
                  <a:pt x="0" y="0"/>
                </a:moveTo>
                <a:lnTo>
                  <a:pt x="6088034" y="0"/>
                </a:lnTo>
                <a:lnTo>
                  <a:pt x="608803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746247">
            <a:off x="-1156514" y="5381726"/>
            <a:ext cx="6088034" cy="7200900"/>
          </a:xfrm>
          <a:custGeom>
            <a:avLst/>
            <a:gdLst/>
            <a:ahLst/>
            <a:cxnLst/>
            <a:rect l="l" t="t" r="r" b="b"/>
            <a:pathLst>
              <a:path w="6088034" h="7200900">
                <a:moveTo>
                  <a:pt x="0" y="0"/>
                </a:moveTo>
                <a:lnTo>
                  <a:pt x="6088034" y="0"/>
                </a:lnTo>
                <a:lnTo>
                  <a:pt x="608803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889093" y="-2025661"/>
            <a:ext cx="4010284" cy="5327672"/>
          </a:xfrm>
          <a:custGeom>
            <a:avLst/>
            <a:gdLst/>
            <a:ahLst/>
            <a:cxnLst/>
            <a:rect l="l" t="t" r="r" b="b"/>
            <a:pathLst>
              <a:path w="4010284" h="5327672">
                <a:moveTo>
                  <a:pt x="0" y="0"/>
                </a:moveTo>
                <a:lnTo>
                  <a:pt x="4010284" y="0"/>
                </a:lnTo>
                <a:lnTo>
                  <a:pt x="4010284" y="5327672"/>
                </a:lnTo>
                <a:lnTo>
                  <a:pt x="0" y="53276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10659771">
            <a:off x="16282858" y="6968873"/>
            <a:ext cx="4010284" cy="5327672"/>
          </a:xfrm>
          <a:custGeom>
            <a:avLst/>
            <a:gdLst/>
            <a:ahLst/>
            <a:cxnLst/>
            <a:rect l="l" t="t" r="r" b="b"/>
            <a:pathLst>
              <a:path w="4010284" h="5327672">
                <a:moveTo>
                  <a:pt x="0" y="0"/>
                </a:moveTo>
                <a:lnTo>
                  <a:pt x="4010284" y="0"/>
                </a:lnTo>
                <a:lnTo>
                  <a:pt x="4010284" y="5327672"/>
                </a:lnTo>
                <a:lnTo>
                  <a:pt x="0" y="53276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7238214" y="3302011"/>
            <a:ext cx="3811572" cy="3811572"/>
          </a:xfrm>
          <a:custGeom>
            <a:avLst/>
            <a:gdLst/>
            <a:ahLst/>
            <a:cxnLst/>
            <a:rect l="l" t="t" r="r" b="b"/>
            <a:pathLst>
              <a:path w="3811572" h="3811572">
                <a:moveTo>
                  <a:pt x="0" y="0"/>
                </a:moveTo>
                <a:lnTo>
                  <a:pt x="3811572" y="0"/>
                </a:lnTo>
                <a:lnTo>
                  <a:pt x="3811572" y="3811572"/>
                </a:lnTo>
                <a:lnTo>
                  <a:pt x="0" y="3811572"/>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9" name="TextBox 9"/>
          <p:cNvSpPr txBox="1"/>
          <p:nvPr/>
        </p:nvSpPr>
        <p:spPr>
          <a:xfrm>
            <a:off x="7146369" y="7104058"/>
            <a:ext cx="3995261" cy="580390"/>
          </a:xfrm>
          <a:prstGeom prst="rect">
            <a:avLst/>
          </a:prstGeom>
        </p:spPr>
        <p:txBody>
          <a:bodyPr lIns="0" tIns="0" rIns="0" bIns="0" rtlCol="0" anchor="t">
            <a:spAutoFit/>
          </a:bodyPr>
          <a:lstStyle/>
          <a:p>
            <a:pPr algn="ctr">
              <a:lnSpc>
                <a:spcPts val="4759"/>
              </a:lnSpc>
            </a:pPr>
            <a:r>
              <a:rPr lang="en-US" sz="3399">
                <a:solidFill>
                  <a:srgbClr val="331C2C"/>
                </a:solidFill>
                <a:latin typeface="Cooper BT Light"/>
                <a:ea typeface="Cooper BT Light"/>
                <a:cs typeface="Cooper BT Light"/>
                <a:sym typeface="Cooper BT Light"/>
              </a:rPr>
              <a:t>COLAB NOTEBOOK</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6230600" cy="1191895"/>
          </a:xfrm>
          <a:prstGeom prst="rect">
            <a:avLst/>
          </a:prstGeom>
        </p:spPr>
        <p:txBody>
          <a:bodyPr lIns="0" tIns="0" rIns="0" bIns="0" rtlCol="0" anchor="t">
            <a:spAutoFit/>
          </a:bodyPr>
          <a:lstStyle/>
          <a:p>
            <a:pPr algn="ctr">
              <a:lnSpc>
                <a:spcPts val="9799"/>
              </a:lnSpc>
            </a:pPr>
            <a:r>
              <a:rPr lang="en-US" sz="6999" b="1" u="sng">
                <a:solidFill>
                  <a:srgbClr val="331C2C"/>
                </a:solidFill>
                <a:latin typeface="Cooper BT Bold"/>
                <a:ea typeface="Cooper BT Bold"/>
                <a:cs typeface="Cooper BT Bold"/>
                <a:sym typeface="Cooper BT Bold"/>
              </a:rPr>
              <a:t>LITERATURE REVIEW</a:t>
            </a:r>
          </a:p>
        </p:txBody>
      </p:sp>
      <p:grpSp>
        <p:nvGrpSpPr>
          <p:cNvPr id="3" name="Group 3"/>
          <p:cNvGrpSpPr/>
          <p:nvPr/>
        </p:nvGrpSpPr>
        <p:grpSpPr>
          <a:xfrm>
            <a:off x="1785720" y="2793153"/>
            <a:ext cx="15516465" cy="6585746"/>
            <a:chOff x="0" y="0"/>
            <a:chExt cx="20688620" cy="8780995"/>
          </a:xfrm>
        </p:grpSpPr>
        <p:grpSp>
          <p:nvGrpSpPr>
            <p:cNvPr id="4" name="Group 4"/>
            <p:cNvGrpSpPr/>
            <p:nvPr/>
          </p:nvGrpSpPr>
          <p:grpSpPr>
            <a:xfrm>
              <a:off x="0" y="0"/>
              <a:ext cx="1473815" cy="14738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130580"/>
              <a:ext cx="1473815" cy="1126348"/>
            </a:xfrm>
            <a:prstGeom prst="rect">
              <a:avLst/>
            </a:prstGeom>
          </p:spPr>
          <p:txBody>
            <a:bodyPr lIns="0" tIns="0" rIns="0" bIns="0" rtlCol="0" anchor="t">
              <a:spAutoFit/>
            </a:bodyPr>
            <a:lstStyle/>
            <a:p>
              <a:pPr algn="ctr">
                <a:lnSpc>
                  <a:spcPts val="7048"/>
                </a:lnSpc>
              </a:pPr>
              <a:r>
                <a:rPr lang="en-US" sz="5034" b="1">
                  <a:solidFill>
                    <a:srgbClr val="EDE0D1"/>
                  </a:solidFill>
                  <a:latin typeface="Cooper BT Bold"/>
                  <a:ea typeface="Cooper BT Bold"/>
                  <a:cs typeface="Cooper BT Bold"/>
                  <a:sym typeface="Cooper BT Bold"/>
                </a:rPr>
                <a:t>1</a:t>
              </a:r>
            </a:p>
          </p:txBody>
        </p:sp>
        <p:grpSp>
          <p:nvGrpSpPr>
            <p:cNvPr id="8" name="Group 8"/>
            <p:cNvGrpSpPr/>
            <p:nvPr/>
          </p:nvGrpSpPr>
          <p:grpSpPr>
            <a:xfrm>
              <a:off x="0" y="2742037"/>
              <a:ext cx="1473815" cy="14738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2872617"/>
              <a:ext cx="1473815" cy="1126348"/>
            </a:xfrm>
            <a:prstGeom prst="rect">
              <a:avLst/>
            </a:prstGeom>
          </p:spPr>
          <p:txBody>
            <a:bodyPr lIns="0" tIns="0" rIns="0" bIns="0" rtlCol="0" anchor="t">
              <a:spAutoFit/>
            </a:bodyPr>
            <a:lstStyle/>
            <a:p>
              <a:pPr algn="ctr">
                <a:lnSpc>
                  <a:spcPts val="7048"/>
                </a:lnSpc>
              </a:pPr>
              <a:r>
                <a:rPr lang="en-US" sz="5034" b="1">
                  <a:solidFill>
                    <a:srgbClr val="EDE0D1"/>
                  </a:solidFill>
                  <a:latin typeface="Cooper BT Bold"/>
                  <a:ea typeface="Cooper BT Bold"/>
                  <a:cs typeface="Cooper BT Bold"/>
                  <a:sym typeface="Cooper BT Bold"/>
                </a:rPr>
                <a:t>2</a:t>
              </a:r>
            </a:p>
          </p:txBody>
        </p:sp>
        <p:grpSp>
          <p:nvGrpSpPr>
            <p:cNvPr id="12" name="Group 12"/>
            <p:cNvGrpSpPr/>
            <p:nvPr/>
          </p:nvGrpSpPr>
          <p:grpSpPr>
            <a:xfrm>
              <a:off x="0" y="5484075"/>
              <a:ext cx="1473815" cy="147381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5614654"/>
              <a:ext cx="1473815" cy="1126348"/>
            </a:xfrm>
            <a:prstGeom prst="rect">
              <a:avLst/>
            </a:prstGeom>
          </p:spPr>
          <p:txBody>
            <a:bodyPr lIns="0" tIns="0" rIns="0" bIns="0" rtlCol="0" anchor="t">
              <a:spAutoFit/>
            </a:bodyPr>
            <a:lstStyle/>
            <a:p>
              <a:pPr algn="ctr">
                <a:lnSpc>
                  <a:spcPts val="7048"/>
                </a:lnSpc>
              </a:pPr>
              <a:r>
                <a:rPr lang="en-US" sz="5034" b="1">
                  <a:solidFill>
                    <a:srgbClr val="EDE0D1"/>
                  </a:solidFill>
                  <a:latin typeface="Cooper BT Bold"/>
                  <a:ea typeface="Cooper BT Bold"/>
                  <a:cs typeface="Cooper BT Bold"/>
                  <a:sym typeface="Cooper BT Bold"/>
                </a:rPr>
                <a:t>3</a:t>
              </a:r>
            </a:p>
          </p:txBody>
        </p:sp>
        <p:sp>
          <p:nvSpPr>
            <p:cNvPr id="16" name="TextBox 16"/>
            <p:cNvSpPr txBox="1"/>
            <p:nvPr/>
          </p:nvSpPr>
          <p:spPr>
            <a:xfrm>
              <a:off x="1711697" y="-44070"/>
              <a:ext cx="18976923" cy="2760345"/>
            </a:xfrm>
            <a:prstGeom prst="rect">
              <a:avLst/>
            </a:prstGeom>
          </p:spPr>
          <p:txBody>
            <a:bodyPr lIns="0" tIns="0" rIns="0" bIns="0" rtlCol="0" anchor="t">
              <a:spAutoFit/>
            </a:bodyPr>
            <a:lstStyle/>
            <a:p>
              <a:pPr algn="l">
                <a:lnSpc>
                  <a:spcPts val="3359"/>
                </a:lnSpc>
              </a:pPr>
              <a:r>
                <a:rPr lang="en-US" sz="2400" b="1">
                  <a:solidFill>
                    <a:srgbClr val="331C2C"/>
                  </a:solidFill>
                  <a:latin typeface="Cooper BT Bold"/>
                  <a:ea typeface="Cooper BT Bold"/>
                  <a:cs typeface="Cooper BT Bold"/>
                  <a:sym typeface="Cooper BT Bold"/>
                </a:rPr>
                <a:t>In the </a:t>
              </a:r>
              <a:r>
                <a:rPr lang="en-US" sz="2400" b="1" i="1">
                  <a:solidFill>
                    <a:srgbClr val="331C2C"/>
                  </a:solidFill>
                  <a:latin typeface="Cooper BT Bold Italics"/>
                  <a:ea typeface="Cooper BT Bold Italics"/>
                  <a:cs typeface="Cooper BT Bold Italics"/>
                  <a:sym typeface="Cooper BT Bold Italics"/>
                </a:rPr>
                <a:t>2021</a:t>
              </a:r>
              <a:r>
                <a:rPr lang="en-US" sz="2400" b="1">
                  <a:solidFill>
                    <a:srgbClr val="331C2C"/>
                  </a:solidFill>
                  <a:latin typeface="Cooper BT Bold"/>
                  <a:ea typeface="Cooper BT Bold"/>
                  <a:cs typeface="Cooper BT Bold"/>
                  <a:sym typeface="Cooper BT Bold"/>
                </a:rPr>
                <a:t> paper "</a:t>
              </a:r>
              <a:r>
                <a:rPr lang="en-US" sz="2400" b="1" i="1" u="sng">
                  <a:solidFill>
                    <a:srgbClr val="331C2C"/>
                  </a:solidFill>
                  <a:latin typeface="Cooper BT Bold Italics"/>
                  <a:ea typeface="Cooper BT Bold Italics"/>
                  <a:cs typeface="Cooper BT Bold Italics"/>
                  <a:sym typeface="Cooper BT Bold Italics"/>
                </a:rPr>
                <a:t>Catching the Earworm: Understanding Streaming Music Popularity Using Machine Learning Models</a:t>
              </a:r>
              <a:r>
                <a:rPr lang="en-US" sz="2400" b="1">
                  <a:solidFill>
                    <a:srgbClr val="331C2C"/>
                  </a:solidFill>
                  <a:latin typeface="Cooper BT Bold"/>
                  <a:ea typeface="Cooper BT Bold"/>
                  <a:cs typeface="Cooper BT Bold"/>
                  <a:sym typeface="Cooper BT Bold"/>
                </a:rPr>
                <a:t>," </a:t>
              </a:r>
              <a:r>
                <a:rPr lang="en-US" sz="2400" b="1" i="1" u="sng">
                  <a:solidFill>
                    <a:srgbClr val="331C2C"/>
                  </a:solidFill>
                  <a:latin typeface="Cooper BT Bold Italics"/>
                  <a:ea typeface="Cooper BT Bold Italics"/>
                  <a:cs typeface="Cooper BT Bold Italics"/>
                  <a:sym typeface="Cooper BT Bold Italics"/>
                </a:rPr>
                <a:t>Andrea Gao</a:t>
              </a:r>
              <a:r>
                <a:rPr lang="en-US" sz="2400" b="1">
                  <a:solidFill>
                    <a:srgbClr val="331C2C"/>
                  </a:solidFill>
                  <a:latin typeface="Cooper BT Bold"/>
                  <a:ea typeface="Cooper BT Bold"/>
                  <a:cs typeface="Cooper BT Bold"/>
                  <a:sym typeface="Cooper BT Bold"/>
                </a:rPr>
                <a:t> examines how audio features and artist information can predict music popularity on streaming platforms. The study employs machine learning models to identify key factors influencing a song's success, offering valuable insights for the music industry.</a:t>
              </a:r>
            </a:p>
          </p:txBody>
        </p:sp>
        <p:sp>
          <p:nvSpPr>
            <p:cNvPr id="17" name="TextBox 17"/>
            <p:cNvSpPr txBox="1"/>
            <p:nvPr/>
          </p:nvSpPr>
          <p:spPr>
            <a:xfrm>
              <a:off x="1711697" y="5436450"/>
              <a:ext cx="18976923" cy="3344545"/>
            </a:xfrm>
            <a:prstGeom prst="rect">
              <a:avLst/>
            </a:prstGeom>
          </p:spPr>
          <p:txBody>
            <a:bodyPr lIns="0" tIns="0" rIns="0" bIns="0" rtlCol="0" anchor="t">
              <a:spAutoFit/>
            </a:bodyPr>
            <a:lstStyle/>
            <a:p>
              <a:pPr algn="l">
                <a:lnSpc>
                  <a:spcPts val="3359"/>
                </a:lnSpc>
              </a:pPr>
              <a:r>
                <a:rPr lang="en-US" sz="2400" b="1" i="1" u="sng">
                  <a:solidFill>
                    <a:srgbClr val="331C2C"/>
                  </a:solidFill>
                  <a:latin typeface="Cooper BT Bold Italics"/>
                  <a:ea typeface="Cooper BT Bold Italics"/>
                  <a:cs typeface="Cooper BT Bold Italics"/>
                  <a:sym typeface="Cooper BT Bold Italics"/>
                </a:rPr>
                <a:t>"Hit Songs Prediction: A Review on Machine Learning Perspective" by Kah Yee Yap and Mafas Raheem (2024)</a:t>
              </a:r>
              <a:r>
                <a:rPr lang="en-US" sz="2400" b="1">
                  <a:solidFill>
                    <a:srgbClr val="331C2C"/>
                  </a:solidFill>
                  <a:latin typeface="Cooper BT Bold"/>
                  <a:ea typeface="Cooper BT Bold"/>
                  <a:cs typeface="Cooper BT Bold"/>
                  <a:sym typeface="Cooper BT Bold"/>
                </a:rPr>
                <a:t> examines the evolution of Hit Song Science, focusing on the application of machine learning techniques to predict music popularity. The paper highlights the integration of audio features, lyrics analysis, and social media data, suggesting that future research should combine these elements to enhance prediction accuracy. </a:t>
              </a:r>
            </a:p>
            <a:p>
              <a:pPr algn="l">
                <a:lnSpc>
                  <a:spcPts val="3359"/>
                </a:lnSpc>
              </a:pPr>
              <a:endParaRPr lang="en-US" sz="2400" b="1">
                <a:solidFill>
                  <a:srgbClr val="331C2C"/>
                </a:solidFill>
                <a:latin typeface="Cooper BT Bold"/>
                <a:ea typeface="Cooper BT Bold"/>
                <a:cs typeface="Cooper BT Bold"/>
                <a:sym typeface="Cooper BT Bold"/>
              </a:endParaRPr>
            </a:p>
          </p:txBody>
        </p:sp>
      </p:grpSp>
      <p:sp>
        <p:nvSpPr>
          <p:cNvPr id="18" name="Freeform 18"/>
          <p:cNvSpPr/>
          <p:nvPr/>
        </p:nvSpPr>
        <p:spPr>
          <a:xfrm rot="-10690362">
            <a:off x="14516937" y="-1346836"/>
            <a:ext cx="4134546" cy="4890324"/>
          </a:xfrm>
          <a:custGeom>
            <a:avLst/>
            <a:gdLst/>
            <a:ahLst/>
            <a:cxnLst/>
            <a:rect l="l" t="t" r="r" b="b"/>
            <a:pathLst>
              <a:path w="4134546" h="4890324">
                <a:moveTo>
                  <a:pt x="0" y="0"/>
                </a:moveTo>
                <a:lnTo>
                  <a:pt x="4134546" y="0"/>
                </a:lnTo>
                <a:lnTo>
                  <a:pt x="4134546" y="4890323"/>
                </a:lnTo>
                <a:lnTo>
                  <a:pt x="0" y="4890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9" name="Freeform 19"/>
          <p:cNvSpPr/>
          <p:nvPr/>
        </p:nvSpPr>
        <p:spPr>
          <a:xfrm>
            <a:off x="-1889093" y="-1787536"/>
            <a:ext cx="3105152" cy="4125202"/>
          </a:xfrm>
          <a:custGeom>
            <a:avLst/>
            <a:gdLst/>
            <a:ahLst/>
            <a:cxnLst/>
            <a:rect l="l" t="t" r="r" b="b"/>
            <a:pathLst>
              <a:path w="3105152" h="4125202">
                <a:moveTo>
                  <a:pt x="0" y="0"/>
                </a:moveTo>
                <a:lnTo>
                  <a:pt x="3105152" y="0"/>
                </a:lnTo>
                <a:lnTo>
                  <a:pt x="3105152" y="4125202"/>
                </a:lnTo>
                <a:lnTo>
                  <a:pt x="0" y="41252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0" name="Freeform 20"/>
          <p:cNvSpPr/>
          <p:nvPr/>
        </p:nvSpPr>
        <p:spPr>
          <a:xfrm rot="665646">
            <a:off x="-607849" y="7151772"/>
            <a:ext cx="4135775" cy="4891777"/>
          </a:xfrm>
          <a:custGeom>
            <a:avLst/>
            <a:gdLst/>
            <a:ahLst/>
            <a:cxnLst/>
            <a:rect l="l" t="t" r="r" b="b"/>
            <a:pathLst>
              <a:path w="4135775" h="4891777">
                <a:moveTo>
                  <a:pt x="0" y="0"/>
                </a:moveTo>
                <a:lnTo>
                  <a:pt x="4135775" y="0"/>
                </a:lnTo>
                <a:lnTo>
                  <a:pt x="4135775" y="4891776"/>
                </a:lnTo>
                <a:lnTo>
                  <a:pt x="0" y="4891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1" name="TextBox 21"/>
          <p:cNvSpPr txBox="1"/>
          <p:nvPr/>
        </p:nvSpPr>
        <p:spPr>
          <a:xfrm>
            <a:off x="2995675" y="4960603"/>
            <a:ext cx="14080515" cy="1663065"/>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Cooper BT Bold"/>
                <a:ea typeface="Cooper BT Bold"/>
                <a:cs typeface="Cooper BT Bold"/>
                <a:sym typeface="Cooper BT Bold"/>
              </a:rPr>
              <a:t>"</a:t>
            </a:r>
            <a:r>
              <a:rPr lang="en-US" sz="2400" b="1" i="1" u="sng">
                <a:solidFill>
                  <a:srgbClr val="000000"/>
                </a:solidFill>
                <a:latin typeface="Cooper BT Bold Italics"/>
                <a:ea typeface="Cooper BT Bold Italics"/>
                <a:cs typeface="Cooper BT Bold Italics"/>
                <a:sym typeface="Cooper BT Bold Italics"/>
              </a:rPr>
              <a:t>Predicting Song Popularity" by James Pham, Edric Kyauk, and Edwin Park (2012) </a:t>
            </a:r>
            <a:r>
              <a:rPr lang="en-US" sz="2400" b="1">
                <a:solidFill>
                  <a:srgbClr val="000000"/>
                </a:solidFill>
                <a:latin typeface="Cooper BT Bold"/>
                <a:ea typeface="Cooper BT Bold"/>
                <a:cs typeface="Cooper BT Bold"/>
                <a:sym typeface="Cooper BT Bold"/>
              </a:rPr>
              <a:t>explores the use of machine learning algorithms to forecast a song's success. Utilizing the Million Song Dataset, the study evaluates various classification and regression models to identify key features influencing song popularity. </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Freeform 2"/>
          <p:cNvSpPr/>
          <p:nvPr/>
        </p:nvSpPr>
        <p:spPr>
          <a:xfrm>
            <a:off x="4624069" y="2784664"/>
            <a:ext cx="9039862" cy="6181006"/>
          </a:xfrm>
          <a:custGeom>
            <a:avLst/>
            <a:gdLst/>
            <a:ahLst/>
            <a:cxnLst/>
            <a:rect l="l" t="t" r="r" b="b"/>
            <a:pathLst>
              <a:path w="9039862" h="6181006">
                <a:moveTo>
                  <a:pt x="0" y="0"/>
                </a:moveTo>
                <a:lnTo>
                  <a:pt x="9039862" y="0"/>
                </a:lnTo>
                <a:lnTo>
                  <a:pt x="9039862" y="6181005"/>
                </a:lnTo>
                <a:lnTo>
                  <a:pt x="0" y="6181005"/>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TextBox 3"/>
          <p:cNvSpPr txBox="1"/>
          <p:nvPr/>
        </p:nvSpPr>
        <p:spPr>
          <a:xfrm>
            <a:off x="1938040" y="350373"/>
            <a:ext cx="14411920" cy="1581784"/>
          </a:xfrm>
          <a:prstGeom prst="rect">
            <a:avLst/>
          </a:prstGeom>
        </p:spPr>
        <p:txBody>
          <a:bodyPr lIns="0" tIns="0" rIns="0" bIns="0" rtlCol="0" anchor="t">
            <a:spAutoFit/>
          </a:bodyPr>
          <a:lstStyle/>
          <a:p>
            <a:pPr algn="ctr">
              <a:lnSpc>
                <a:spcPts val="12880"/>
              </a:lnSpc>
            </a:pPr>
            <a:r>
              <a:rPr lang="en-US" sz="9200" b="1" u="sng">
                <a:solidFill>
                  <a:srgbClr val="000000"/>
                </a:solidFill>
                <a:latin typeface="Cooper BT Bold"/>
                <a:ea typeface="Cooper BT Bold"/>
                <a:cs typeface="Cooper BT Bold"/>
                <a:sym typeface="Cooper BT Bold"/>
              </a:rPr>
              <a:t>DATA PREPROCESSING</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Freeform 2"/>
          <p:cNvSpPr/>
          <p:nvPr/>
        </p:nvSpPr>
        <p:spPr>
          <a:xfrm>
            <a:off x="3005030" y="5279539"/>
            <a:ext cx="14001223" cy="5007461"/>
          </a:xfrm>
          <a:custGeom>
            <a:avLst/>
            <a:gdLst/>
            <a:ahLst/>
            <a:cxnLst/>
            <a:rect l="l" t="t" r="r" b="b"/>
            <a:pathLst>
              <a:path w="14001223" h="5007461">
                <a:moveTo>
                  <a:pt x="0" y="0"/>
                </a:moveTo>
                <a:lnTo>
                  <a:pt x="14001223" y="0"/>
                </a:lnTo>
                <a:lnTo>
                  <a:pt x="14001223" y="5007461"/>
                </a:lnTo>
                <a:lnTo>
                  <a:pt x="0" y="5007461"/>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TextBox 3"/>
          <p:cNvSpPr txBox="1"/>
          <p:nvPr/>
        </p:nvSpPr>
        <p:spPr>
          <a:xfrm>
            <a:off x="7367707" y="-330733"/>
            <a:ext cx="3552587" cy="1581784"/>
          </a:xfrm>
          <a:prstGeom prst="rect">
            <a:avLst/>
          </a:prstGeom>
        </p:spPr>
        <p:txBody>
          <a:bodyPr lIns="0" tIns="0" rIns="0" bIns="0" rtlCol="0" anchor="t">
            <a:spAutoFit/>
          </a:bodyPr>
          <a:lstStyle/>
          <a:p>
            <a:pPr algn="ctr">
              <a:lnSpc>
                <a:spcPts val="12880"/>
              </a:lnSpc>
            </a:pPr>
            <a:r>
              <a:rPr lang="en-US" sz="9200" b="1" u="sng">
                <a:solidFill>
                  <a:srgbClr val="000000"/>
                </a:solidFill>
                <a:latin typeface="Cooper BT Bold"/>
                <a:ea typeface="Cooper BT Bold"/>
                <a:cs typeface="Cooper BT Bold"/>
                <a:sym typeface="Cooper BT Bold"/>
              </a:rPr>
              <a:t>DATA</a:t>
            </a:r>
          </a:p>
        </p:txBody>
      </p:sp>
      <p:sp>
        <p:nvSpPr>
          <p:cNvPr id="4" name="TextBox 4"/>
          <p:cNvSpPr txBox="1"/>
          <p:nvPr/>
        </p:nvSpPr>
        <p:spPr>
          <a:xfrm>
            <a:off x="1066026" y="1092936"/>
            <a:ext cx="1419344" cy="7226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Cheddar"/>
                <a:ea typeface="Cheddar"/>
                <a:cs typeface="Cheddar"/>
                <a:sym typeface="Cheddar"/>
              </a:rPr>
              <a:t>Dataset</a:t>
            </a:r>
          </a:p>
        </p:txBody>
      </p:sp>
      <p:sp>
        <p:nvSpPr>
          <p:cNvPr id="5" name="TextBox 5"/>
          <p:cNvSpPr txBox="1"/>
          <p:nvPr/>
        </p:nvSpPr>
        <p:spPr>
          <a:xfrm>
            <a:off x="1028700" y="1696187"/>
            <a:ext cx="19406079" cy="722630"/>
          </a:xfrm>
          <a:prstGeom prst="rect">
            <a:avLst/>
          </a:prstGeom>
        </p:spPr>
        <p:txBody>
          <a:bodyPr lIns="0" tIns="0" rIns="0" bIns="0" rtlCol="0" anchor="t">
            <a:spAutoFit/>
          </a:bodyPr>
          <a:lstStyle/>
          <a:p>
            <a:pPr algn="l">
              <a:lnSpc>
                <a:spcPts val="5320"/>
              </a:lnSpc>
              <a:spcBef>
                <a:spcPct val="0"/>
              </a:spcBef>
            </a:pPr>
            <a:r>
              <a:rPr lang="en-US" sz="3800">
                <a:solidFill>
                  <a:srgbClr val="000000"/>
                </a:solidFill>
                <a:latin typeface="Cheddar"/>
                <a:ea typeface="Cheddar"/>
                <a:cs typeface="Cheddar"/>
                <a:sym typeface="Cheddar"/>
              </a:rPr>
              <a:t>Source    </a:t>
            </a:r>
          </a:p>
        </p:txBody>
      </p:sp>
      <p:sp>
        <p:nvSpPr>
          <p:cNvPr id="6" name="TextBox 6"/>
          <p:cNvSpPr txBox="1"/>
          <p:nvPr/>
        </p:nvSpPr>
        <p:spPr>
          <a:xfrm>
            <a:off x="3175680" y="1261212"/>
            <a:ext cx="22300984" cy="488949"/>
          </a:xfrm>
          <a:prstGeom prst="rect">
            <a:avLst/>
          </a:prstGeom>
        </p:spPr>
        <p:txBody>
          <a:bodyPr lIns="0" tIns="0" rIns="0" bIns="0" rtlCol="0" anchor="t">
            <a:spAutoFit/>
          </a:bodyPr>
          <a:lstStyle/>
          <a:p>
            <a:pPr algn="l">
              <a:lnSpc>
                <a:spcPts val="3920"/>
              </a:lnSpc>
              <a:spcBef>
                <a:spcPct val="0"/>
              </a:spcBef>
            </a:pPr>
            <a:r>
              <a:rPr lang="en-US" sz="2800" b="1">
                <a:solidFill>
                  <a:srgbClr val="000000"/>
                </a:solidFill>
                <a:latin typeface="Cooper BT Bold"/>
                <a:ea typeface="Cooper BT Bold"/>
                <a:cs typeface="Cooper BT Bold"/>
                <a:sym typeface="Cooper BT Bold"/>
              </a:rPr>
              <a:t>My Dataset consists of 25 variables and 953 records</a:t>
            </a:r>
          </a:p>
        </p:txBody>
      </p:sp>
      <p:sp>
        <p:nvSpPr>
          <p:cNvPr id="7" name="TextBox 7"/>
          <p:cNvSpPr txBox="1"/>
          <p:nvPr/>
        </p:nvSpPr>
        <p:spPr>
          <a:xfrm>
            <a:off x="2485370" y="1884817"/>
            <a:ext cx="14971855" cy="481330"/>
          </a:xfrm>
          <a:prstGeom prst="rect">
            <a:avLst/>
          </a:prstGeom>
        </p:spPr>
        <p:txBody>
          <a:bodyPr wrap="square" lIns="0" tIns="0" rIns="0" bIns="0" rtlCol="0" anchor="t">
            <a:spAutoFit/>
          </a:bodyPr>
          <a:lstStyle/>
          <a:p>
            <a:pPr algn="ctr">
              <a:lnSpc>
                <a:spcPts val="3920"/>
              </a:lnSpc>
            </a:pPr>
            <a:r>
              <a:rPr lang="en-US" sz="2800" u="sng" dirty="0">
                <a:solidFill>
                  <a:srgbClr val="000000"/>
                </a:solidFill>
                <a:latin typeface="Canva Sans"/>
                <a:ea typeface="Canva Sans"/>
                <a:cs typeface="Canva Sans"/>
                <a:sym typeface="Canva Sans"/>
                <a:hlinkClick r:id="rId3" tooltip="https://www.kaggle.com/datasets/abdulszz/spotify-most-streamed-songs/data"/>
              </a:rPr>
              <a:t>https://www.kaggle.com/datasets/abdulszz/spotify-most-streamed-songs/datat</a:t>
            </a:r>
          </a:p>
        </p:txBody>
      </p:sp>
      <p:sp>
        <p:nvSpPr>
          <p:cNvPr id="8" name="TextBox 8"/>
          <p:cNvSpPr txBox="1"/>
          <p:nvPr/>
        </p:nvSpPr>
        <p:spPr>
          <a:xfrm>
            <a:off x="1028700" y="2442312"/>
            <a:ext cx="1493996" cy="20561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Cheddar"/>
                <a:ea typeface="Cheddar"/>
                <a:cs typeface="Cheddar"/>
                <a:sym typeface="Cheddar"/>
              </a:rPr>
              <a:t>About the datset:</a:t>
            </a:r>
          </a:p>
        </p:txBody>
      </p:sp>
      <p:sp>
        <p:nvSpPr>
          <p:cNvPr id="9" name="TextBox 9"/>
          <p:cNvSpPr txBox="1"/>
          <p:nvPr/>
        </p:nvSpPr>
        <p:spPr>
          <a:xfrm>
            <a:off x="3005107" y="2537562"/>
            <a:ext cx="14808237" cy="2462530"/>
          </a:xfrm>
          <a:prstGeom prst="rect">
            <a:avLst/>
          </a:prstGeom>
        </p:spPr>
        <p:txBody>
          <a:bodyPr lIns="0" tIns="0" rIns="0" bIns="0" rtlCol="0" anchor="t">
            <a:spAutoFit/>
          </a:bodyPr>
          <a:lstStyle/>
          <a:p>
            <a:pPr algn="l">
              <a:lnSpc>
                <a:spcPts val="3920"/>
              </a:lnSpc>
            </a:pPr>
            <a:r>
              <a:rPr lang="en-US" sz="2800">
                <a:solidFill>
                  <a:srgbClr val="000000"/>
                </a:solidFill>
                <a:latin typeface="Canva Sans"/>
                <a:ea typeface="Canva Sans"/>
                <a:cs typeface="Canva Sans"/>
                <a:sym typeface="Canva Sans"/>
              </a:rPr>
              <a:t>Our Kaggle dataset of 953 songs with 25 attributes captures both musical and market-driven factors behind streaming success. It includes audio features like energy, danceability, and valence, along with playlist presence and chart rankings. This unique blend of data provides a holistic view of what makes a song a hit. By analyzing these factors, we unlock patterns that drive music popularity</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264448733"/>
              </p:ext>
            </p:extLst>
          </p:nvPr>
        </p:nvGraphicFramePr>
        <p:xfrm>
          <a:off x="1527946" y="827606"/>
          <a:ext cx="3044054" cy="9210672"/>
        </p:xfrm>
        <a:graphic>
          <a:graphicData uri="http://schemas.openxmlformats.org/drawingml/2006/table">
            <a:tbl>
              <a:tblPr/>
              <a:tblGrid>
                <a:gridCol w="3044054">
                  <a:extLst>
                    <a:ext uri="{9D8B030D-6E8A-4147-A177-3AD203B41FA5}">
                      <a16:colId xmlns:a16="http://schemas.microsoft.com/office/drawing/2014/main" val="20000"/>
                    </a:ext>
                  </a:extLst>
                </a:gridCol>
              </a:tblGrid>
              <a:tr h="1023408">
                <a:tc>
                  <a:txBody>
                    <a:bodyPr/>
                    <a:lstStyle/>
                    <a:p>
                      <a:pPr algn="ctr">
                        <a:lnSpc>
                          <a:spcPts val="3499"/>
                        </a:lnSpc>
                        <a:defRPr/>
                      </a:pPr>
                      <a:r>
                        <a:rPr lang="en-US" sz="2499" b="1" dirty="0">
                          <a:solidFill>
                            <a:srgbClr val="000000"/>
                          </a:solidFill>
                          <a:latin typeface="Garet Bold"/>
                          <a:ea typeface="Garet Bold"/>
                          <a:cs typeface="Garet Bold"/>
                          <a:sym typeface="Garet Bold"/>
                        </a:rPr>
                        <a:t>CONTINUOUS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3408">
                <a:tc>
                  <a:txBody>
                    <a:bodyPr/>
                    <a:lstStyle/>
                    <a:p>
                      <a:pPr algn="ctr">
                        <a:lnSpc>
                          <a:spcPts val="3219"/>
                        </a:lnSpc>
                        <a:defRPr/>
                      </a:pPr>
                      <a:r>
                        <a:rPr lang="en-US" sz="2299">
                          <a:solidFill>
                            <a:srgbClr val="000000"/>
                          </a:solidFill>
                          <a:latin typeface="Garet"/>
                          <a:ea typeface="Garet"/>
                          <a:cs typeface="Garet"/>
                          <a:sym typeface="Garet"/>
                        </a:rPr>
                        <a:t>artist(s)_count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3408">
                <a:tc>
                  <a:txBody>
                    <a:bodyPr/>
                    <a:lstStyle/>
                    <a:p>
                      <a:pPr algn="ctr">
                        <a:lnSpc>
                          <a:spcPts val="3219"/>
                        </a:lnSpc>
                        <a:defRPr/>
                      </a:pPr>
                      <a:r>
                        <a:rPr lang="en-US" sz="2299">
                          <a:solidFill>
                            <a:srgbClr val="000000"/>
                          </a:solidFill>
                          <a:latin typeface="Garet"/>
                          <a:ea typeface="Garet"/>
                          <a:cs typeface="Garet"/>
                          <a:sym typeface="Garet"/>
                        </a:rPr>
                        <a:t>released_year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3408">
                <a:tc>
                  <a:txBody>
                    <a:bodyPr/>
                    <a:lstStyle/>
                    <a:p>
                      <a:pPr algn="ctr">
                        <a:lnSpc>
                          <a:spcPts val="3219"/>
                        </a:lnSpc>
                        <a:defRPr/>
                      </a:pPr>
                      <a:r>
                        <a:rPr lang="en-US" sz="2299">
                          <a:solidFill>
                            <a:srgbClr val="000000"/>
                          </a:solidFill>
                          <a:latin typeface="Garet"/>
                          <a:ea typeface="Garet"/>
                          <a:cs typeface="Garet"/>
                          <a:sym typeface="Garet"/>
                        </a:rPr>
                        <a:t>released_month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3408">
                <a:tc>
                  <a:txBody>
                    <a:bodyPr/>
                    <a:lstStyle/>
                    <a:p>
                      <a:pPr algn="ctr">
                        <a:lnSpc>
                          <a:spcPts val="3219"/>
                        </a:lnSpc>
                        <a:defRPr/>
                      </a:pPr>
                      <a:r>
                        <a:rPr lang="en-US" sz="2299">
                          <a:solidFill>
                            <a:srgbClr val="000000"/>
                          </a:solidFill>
                          <a:latin typeface="Garet"/>
                          <a:ea typeface="Garet"/>
                          <a:cs typeface="Garet"/>
                          <a:sym typeface="Garet"/>
                        </a:rPr>
                        <a:t>released_day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3408">
                <a:tc>
                  <a:txBody>
                    <a:bodyPr/>
                    <a:lstStyle/>
                    <a:p>
                      <a:pPr algn="ctr">
                        <a:lnSpc>
                          <a:spcPts val="2799"/>
                        </a:lnSpc>
                        <a:defRPr/>
                      </a:pPr>
                      <a:r>
                        <a:rPr lang="en-US" sz="1999">
                          <a:solidFill>
                            <a:srgbClr val="000000"/>
                          </a:solidFill>
                          <a:latin typeface="Garet"/>
                          <a:ea typeface="Garet"/>
                          <a:cs typeface="Garet"/>
                          <a:sym typeface="Garet"/>
                        </a:rPr>
                        <a:t>in_spotify_playlists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3408">
                <a:tc>
                  <a:txBody>
                    <a:bodyPr/>
                    <a:lstStyle/>
                    <a:p>
                      <a:pPr algn="ctr">
                        <a:lnSpc>
                          <a:spcPts val="2939"/>
                        </a:lnSpc>
                        <a:defRPr/>
                      </a:pPr>
                      <a:r>
                        <a:rPr lang="en-US" sz="2099">
                          <a:solidFill>
                            <a:srgbClr val="000000"/>
                          </a:solidFill>
                          <a:latin typeface="Garet"/>
                          <a:ea typeface="Garet"/>
                          <a:cs typeface="Garet"/>
                          <a:sym typeface="Garet"/>
                        </a:rPr>
                        <a:t>in_deezer_playlists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23408">
                <a:tc>
                  <a:txBody>
                    <a:bodyPr/>
                    <a:lstStyle/>
                    <a:p>
                      <a:pPr algn="ctr">
                        <a:lnSpc>
                          <a:spcPts val="3079"/>
                        </a:lnSpc>
                        <a:defRPr/>
                      </a:pPr>
                      <a:r>
                        <a:rPr lang="en-US" sz="2199">
                          <a:solidFill>
                            <a:srgbClr val="000000"/>
                          </a:solidFill>
                          <a:latin typeface="Garet"/>
                          <a:ea typeface="Garet"/>
                          <a:cs typeface="Garet"/>
                          <a:sym typeface="Garet"/>
                        </a:rPr>
                        <a:t>in_spotify_charts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23408">
                <a:tc>
                  <a:txBody>
                    <a:bodyPr/>
                    <a:lstStyle/>
                    <a:p>
                      <a:pPr algn="ctr">
                        <a:lnSpc>
                          <a:spcPts val="3079"/>
                        </a:lnSpc>
                        <a:defRPr/>
                      </a:pPr>
                      <a:r>
                        <a:rPr lang="en-US" sz="2199" dirty="0" err="1">
                          <a:solidFill>
                            <a:srgbClr val="000000"/>
                          </a:solidFill>
                          <a:latin typeface="Garet"/>
                          <a:ea typeface="Garet"/>
                          <a:cs typeface="Garet"/>
                          <a:sym typeface="Garet"/>
                        </a:rPr>
                        <a:t>in_apple_playlists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1283538927"/>
              </p:ext>
            </p:extLst>
          </p:nvPr>
        </p:nvGraphicFramePr>
        <p:xfrm>
          <a:off x="4724400" y="827606"/>
          <a:ext cx="3276600" cy="9004300"/>
        </p:xfrm>
        <a:graphic>
          <a:graphicData uri="http://schemas.openxmlformats.org/drawingml/2006/table">
            <a:tbl>
              <a:tblPr/>
              <a:tblGrid>
                <a:gridCol w="3276600">
                  <a:extLst>
                    <a:ext uri="{9D8B030D-6E8A-4147-A177-3AD203B41FA5}">
                      <a16:colId xmlns:a16="http://schemas.microsoft.com/office/drawing/2014/main" val="20000"/>
                    </a:ext>
                  </a:extLst>
                </a:gridCol>
              </a:tblGrid>
              <a:tr h="1067014">
                <a:tc>
                  <a:txBody>
                    <a:bodyPr/>
                    <a:lstStyle/>
                    <a:p>
                      <a:pPr algn="ctr">
                        <a:lnSpc>
                          <a:spcPts val="3499"/>
                        </a:lnSpc>
                        <a:defRPr/>
                      </a:pPr>
                      <a:r>
                        <a:rPr lang="en-US" sz="2499" b="1" dirty="0">
                          <a:solidFill>
                            <a:srgbClr val="000000"/>
                          </a:solidFill>
                          <a:latin typeface="Garet Bold"/>
                          <a:ea typeface="Garet Bold"/>
                          <a:cs typeface="Garet Bold"/>
                          <a:sym typeface="Garet Bold"/>
                        </a:rPr>
                        <a:t>CONTINUOUS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3408">
                <a:tc>
                  <a:txBody>
                    <a:bodyPr/>
                    <a:lstStyle/>
                    <a:p>
                      <a:pPr algn="ctr">
                        <a:lnSpc>
                          <a:spcPts val="3219"/>
                        </a:lnSpc>
                        <a:defRPr/>
                      </a:pPr>
                      <a:r>
                        <a:rPr lang="en-US" sz="2299">
                          <a:solidFill>
                            <a:srgbClr val="000000"/>
                          </a:solidFill>
                          <a:latin typeface="Garet"/>
                          <a:ea typeface="Garet"/>
                          <a:cs typeface="Garet"/>
                          <a:sym typeface="Garet"/>
                        </a:rPr>
                        <a:t>in_deezer_charts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3408">
                <a:tc>
                  <a:txBody>
                    <a:bodyPr/>
                    <a:lstStyle/>
                    <a:p>
                      <a:pPr algn="ctr">
                        <a:lnSpc>
                          <a:spcPts val="3219"/>
                        </a:lnSpc>
                        <a:defRPr/>
                      </a:pPr>
                      <a:r>
                        <a:rPr lang="en-US" sz="2299">
                          <a:solidFill>
                            <a:srgbClr val="000000"/>
                          </a:solidFill>
                          <a:latin typeface="Garet"/>
                          <a:ea typeface="Garet"/>
                          <a:cs typeface="Garet"/>
                          <a:sym typeface="Garet"/>
                        </a:rPr>
                        <a:t>in_apple_charts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3408">
                <a:tc>
                  <a:txBody>
                    <a:bodyPr/>
                    <a:lstStyle/>
                    <a:p>
                      <a:pPr algn="ctr">
                        <a:lnSpc>
                          <a:spcPts val="3079"/>
                        </a:lnSpc>
                        <a:defRPr/>
                      </a:pPr>
                      <a:r>
                        <a:rPr lang="en-US" sz="2199">
                          <a:solidFill>
                            <a:srgbClr val="000000"/>
                          </a:solidFill>
                          <a:latin typeface="Garet"/>
                          <a:ea typeface="Garet"/>
                          <a:cs typeface="Garet"/>
                          <a:sym typeface="Garet"/>
                        </a:rPr>
                        <a:t>streams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3408">
                <a:tc>
                  <a:txBody>
                    <a:bodyPr/>
                    <a:lstStyle/>
                    <a:p>
                      <a:pPr algn="ctr">
                        <a:lnSpc>
                          <a:spcPts val="3079"/>
                        </a:lnSpc>
                        <a:defRPr/>
                      </a:pPr>
                      <a:r>
                        <a:rPr lang="en-US" sz="2199">
                          <a:solidFill>
                            <a:srgbClr val="000000"/>
                          </a:solidFill>
                          <a:latin typeface="Garet"/>
                          <a:ea typeface="Garet"/>
                          <a:cs typeface="Garet"/>
                          <a:sym typeface="Garet"/>
                        </a:rPr>
                        <a:t>bpm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3408">
                <a:tc>
                  <a:txBody>
                    <a:bodyPr/>
                    <a:lstStyle/>
                    <a:p>
                      <a:pPr algn="ctr">
                        <a:lnSpc>
                          <a:spcPts val="3219"/>
                        </a:lnSpc>
                        <a:defRPr/>
                      </a:pPr>
                      <a:r>
                        <a:rPr lang="en-US" sz="2299">
                          <a:solidFill>
                            <a:srgbClr val="000000"/>
                          </a:solidFill>
                          <a:latin typeface="Garet"/>
                          <a:ea typeface="Garet"/>
                          <a:cs typeface="Garet"/>
                          <a:sym typeface="Garet"/>
                        </a:rPr>
                        <a:t>danceability_%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3408">
                <a:tc>
                  <a:txBody>
                    <a:bodyPr/>
                    <a:lstStyle/>
                    <a:p>
                      <a:pPr algn="ctr">
                        <a:lnSpc>
                          <a:spcPts val="3219"/>
                        </a:lnSpc>
                        <a:defRPr/>
                      </a:pPr>
                      <a:r>
                        <a:rPr lang="en-US" sz="2299">
                          <a:solidFill>
                            <a:srgbClr val="000000"/>
                          </a:solidFill>
                          <a:latin typeface="Garet"/>
                          <a:ea typeface="Garet"/>
                          <a:cs typeface="Garet"/>
                          <a:sym typeface="Garet"/>
                        </a:rPr>
                        <a:t>valence_%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23408">
                <a:tc>
                  <a:txBody>
                    <a:bodyPr/>
                    <a:lstStyle/>
                    <a:p>
                      <a:pPr algn="ctr">
                        <a:lnSpc>
                          <a:spcPts val="3219"/>
                        </a:lnSpc>
                        <a:defRPr/>
                      </a:pPr>
                      <a:r>
                        <a:rPr lang="en-US" sz="2299">
                          <a:solidFill>
                            <a:srgbClr val="000000"/>
                          </a:solidFill>
                          <a:latin typeface="Garet"/>
                          <a:ea typeface="Garet"/>
                          <a:cs typeface="Garet"/>
                          <a:sym typeface="Garet"/>
                        </a:rPr>
                        <a:t>instrumentalness%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56708">
                <a:tc>
                  <a:txBody>
                    <a:bodyPr/>
                    <a:lstStyle/>
                    <a:p>
                      <a:pPr algn="ctr">
                        <a:lnSpc>
                          <a:spcPts val="3219"/>
                        </a:lnSpc>
                        <a:defRPr/>
                      </a:pPr>
                      <a:r>
                        <a:rPr lang="en-US" sz="2299" dirty="0">
                          <a:solidFill>
                            <a:srgbClr val="000000"/>
                          </a:solidFill>
                          <a:latin typeface="Garet"/>
                          <a:ea typeface="Garet"/>
                          <a:cs typeface="Garet"/>
                          <a:sym typeface="Garet"/>
                        </a:rPr>
                        <a:t>energy_%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55278622"/>
              </p:ext>
            </p:extLst>
          </p:nvPr>
        </p:nvGraphicFramePr>
        <p:xfrm>
          <a:off x="8153400" y="827606"/>
          <a:ext cx="3647162" cy="5133975"/>
        </p:xfrm>
        <a:graphic>
          <a:graphicData uri="http://schemas.openxmlformats.org/drawingml/2006/table">
            <a:tbl>
              <a:tblPr/>
              <a:tblGrid>
                <a:gridCol w="3647162">
                  <a:extLst>
                    <a:ext uri="{9D8B030D-6E8A-4147-A177-3AD203B41FA5}">
                      <a16:colId xmlns:a16="http://schemas.microsoft.com/office/drawing/2014/main" val="20000"/>
                    </a:ext>
                  </a:extLst>
                </a:gridCol>
              </a:tblGrid>
              <a:tr h="1026795">
                <a:tc>
                  <a:txBody>
                    <a:bodyPr/>
                    <a:lstStyle/>
                    <a:p>
                      <a:pPr algn="ctr">
                        <a:lnSpc>
                          <a:spcPts val="3499"/>
                        </a:lnSpc>
                        <a:defRPr/>
                      </a:pPr>
                      <a:r>
                        <a:rPr lang="en-US" sz="2499" b="1" dirty="0">
                          <a:solidFill>
                            <a:srgbClr val="000000"/>
                          </a:solidFill>
                          <a:latin typeface="Garet Bold"/>
                          <a:ea typeface="Garet Bold"/>
                          <a:cs typeface="Garet Bold"/>
                          <a:sym typeface="Garet Bold"/>
                        </a:rPr>
                        <a:t>CONTINUOUS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6795">
                <a:tc>
                  <a:txBody>
                    <a:bodyPr/>
                    <a:lstStyle/>
                    <a:p>
                      <a:pPr algn="ctr">
                        <a:lnSpc>
                          <a:spcPts val="3219"/>
                        </a:lnSpc>
                        <a:defRPr/>
                      </a:pPr>
                      <a:r>
                        <a:rPr lang="en-US" sz="2299">
                          <a:solidFill>
                            <a:srgbClr val="000000"/>
                          </a:solidFill>
                          <a:latin typeface="Garet"/>
                          <a:ea typeface="Garet"/>
                          <a:cs typeface="Garet"/>
                          <a:sym typeface="Garet"/>
                        </a:rPr>
                        <a:t>acousticness_%</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6795">
                <a:tc>
                  <a:txBody>
                    <a:bodyPr/>
                    <a:lstStyle/>
                    <a:p>
                      <a:pPr algn="ctr">
                        <a:lnSpc>
                          <a:spcPts val="3219"/>
                        </a:lnSpc>
                        <a:defRPr/>
                      </a:pPr>
                      <a:r>
                        <a:rPr lang="en-US" sz="2299">
                          <a:solidFill>
                            <a:srgbClr val="000000"/>
                          </a:solidFill>
                          <a:latin typeface="Garet"/>
                          <a:ea typeface="Garet"/>
                          <a:cs typeface="Garet"/>
                          <a:sym typeface="Garet"/>
                        </a:rPr>
                        <a:t>liveness_%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6795">
                <a:tc>
                  <a:txBody>
                    <a:bodyPr/>
                    <a:lstStyle/>
                    <a:p>
                      <a:pPr algn="ctr">
                        <a:lnSpc>
                          <a:spcPts val="3219"/>
                        </a:lnSpc>
                        <a:defRPr/>
                      </a:pPr>
                      <a:r>
                        <a:rPr lang="en-US" sz="2299">
                          <a:solidFill>
                            <a:srgbClr val="000000"/>
                          </a:solidFill>
                          <a:latin typeface="Garet"/>
                          <a:ea typeface="Garet"/>
                          <a:cs typeface="Garet"/>
                          <a:sym typeface="Garet"/>
                        </a:rPr>
                        <a:t>speechiness_%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6795">
                <a:tc>
                  <a:txBody>
                    <a:bodyPr/>
                    <a:lstStyle/>
                    <a:p>
                      <a:pPr algn="ctr">
                        <a:lnSpc>
                          <a:spcPts val="3499"/>
                        </a:lnSpc>
                        <a:defRPr/>
                      </a:pPr>
                      <a:r>
                        <a:rPr lang="en-US" sz="2499" dirty="0" err="1">
                          <a:solidFill>
                            <a:srgbClr val="000000"/>
                          </a:solidFill>
                          <a:latin typeface="Garet"/>
                          <a:ea typeface="Garet"/>
                          <a:cs typeface="Garet"/>
                          <a:sym typeface="Garet"/>
                        </a:rPr>
                        <a:t>in_shazam_charts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1641120618"/>
              </p:ext>
            </p:extLst>
          </p:nvPr>
        </p:nvGraphicFramePr>
        <p:xfrm>
          <a:off x="12573000" y="827606"/>
          <a:ext cx="3124812" cy="6153150"/>
        </p:xfrm>
        <a:graphic>
          <a:graphicData uri="http://schemas.openxmlformats.org/drawingml/2006/table">
            <a:tbl>
              <a:tblPr/>
              <a:tblGrid>
                <a:gridCol w="3124812">
                  <a:extLst>
                    <a:ext uri="{9D8B030D-6E8A-4147-A177-3AD203B41FA5}">
                      <a16:colId xmlns:a16="http://schemas.microsoft.com/office/drawing/2014/main" val="20000"/>
                    </a:ext>
                  </a:extLst>
                </a:gridCol>
              </a:tblGrid>
              <a:tr h="1025525">
                <a:tc>
                  <a:txBody>
                    <a:bodyPr/>
                    <a:lstStyle/>
                    <a:p>
                      <a:pPr algn="ctr">
                        <a:lnSpc>
                          <a:spcPts val="3499"/>
                        </a:lnSpc>
                        <a:defRPr/>
                      </a:pPr>
                      <a:r>
                        <a:rPr lang="en-US" sz="2499" b="1">
                          <a:solidFill>
                            <a:srgbClr val="000000"/>
                          </a:solidFill>
                          <a:latin typeface="Garet Bold"/>
                          <a:ea typeface="Garet Bold"/>
                          <a:cs typeface="Garet Bold"/>
                          <a:sym typeface="Garet Bold"/>
                        </a:rPr>
                        <a:t>CATEGORICAL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5525">
                <a:tc>
                  <a:txBody>
                    <a:bodyPr/>
                    <a:lstStyle/>
                    <a:p>
                      <a:pPr algn="ctr">
                        <a:lnSpc>
                          <a:spcPts val="3219"/>
                        </a:lnSpc>
                        <a:defRPr/>
                      </a:pPr>
                      <a:r>
                        <a:rPr lang="en-US" sz="2299">
                          <a:solidFill>
                            <a:srgbClr val="000000"/>
                          </a:solidFill>
                          <a:latin typeface="Garet"/>
                          <a:ea typeface="Garet"/>
                          <a:cs typeface="Garet"/>
                          <a:sym typeface="Garet"/>
                        </a:rPr>
                        <a:t>track_name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5525">
                <a:tc>
                  <a:txBody>
                    <a:bodyPr/>
                    <a:lstStyle/>
                    <a:p>
                      <a:pPr algn="ctr">
                        <a:lnSpc>
                          <a:spcPts val="3219"/>
                        </a:lnSpc>
                        <a:defRPr/>
                      </a:pPr>
                      <a:r>
                        <a:rPr lang="en-US" sz="2299">
                          <a:solidFill>
                            <a:srgbClr val="000000"/>
                          </a:solidFill>
                          <a:latin typeface="Garet"/>
                          <a:ea typeface="Garet"/>
                          <a:cs typeface="Garet"/>
                          <a:sym typeface="Garet"/>
                        </a:rPr>
                        <a:t>artist(s)_name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5525">
                <a:tc>
                  <a:txBody>
                    <a:bodyPr/>
                    <a:lstStyle/>
                    <a:p>
                      <a:pPr algn="ctr">
                        <a:lnSpc>
                          <a:spcPts val="3219"/>
                        </a:lnSpc>
                        <a:defRPr/>
                      </a:pPr>
                      <a:r>
                        <a:rPr lang="en-US" sz="2299">
                          <a:solidFill>
                            <a:srgbClr val="000000"/>
                          </a:solidFill>
                          <a:latin typeface="Garet"/>
                          <a:ea typeface="Garet"/>
                          <a:cs typeface="Garet"/>
                          <a:sym typeface="Garet"/>
                        </a:rPr>
                        <a:t>key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5525">
                <a:tc>
                  <a:txBody>
                    <a:bodyPr/>
                    <a:lstStyle/>
                    <a:p>
                      <a:pPr algn="ctr">
                        <a:lnSpc>
                          <a:spcPts val="3219"/>
                        </a:lnSpc>
                        <a:defRPr/>
                      </a:pPr>
                      <a:r>
                        <a:rPr lang="en-US" sz="2299">
                          <a:solidFill>
                            <a:srgbClr val="000000"/>
                          </a:solidFill>
                          <a:latin typeface="Garet"/>
                          <a:ea typeface="Garet"/>
                          <a:cs typeface="Garet"/>
                          <a:sym typeface="Garet"/>
                        </a:rPr>
                        <a:t>mode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5525">
                <a:tc>
                  <a:txBody>
                    <a:bodyPr/>
                    <a:lstStyle/>
                    <a:p>
                      <a:pPr algn="ctr">
                        <a:lnSpc>
                          <a:spcPts val="3219"/>
                        </a:lnSpc>
                        <a:defRPr/>
                      </a:pPr>
                      <a:r>
                        <a:rPr lang="en-US" sz="2299" dirty="0" err="1">
                          <a:solidFill>
                            <a:srgbClr val="000000"/>
                          </a:solidFill>
                          <a:latin typeface="Garet"/>
                          <a:ea typeface="Garet"/>
                          <a:cs typeface="Garet"/>
                          <a:sym typeface="Garet"/>
                        </a:rPr>
                        <a:t>cover_url</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6051984" y="-190500"/>
            <a:ext cx="6184032" cy="908045"/>
          </a:xfrm>
          <a:prstGeom prst="rect">
            <a:avLst/>
          </a:prstGeom>
        </p:spPr>
        <p:txBody>
          <a:bodyPr lIns="0" tIns="0" rIns="0" bIns="0" rtlCol="0" anchor="t">
            <a:spAutoFit/>
          </a:bodyPr>
          <a:lstStyle/>
          <a:p>
            <a:pPr algn="ctr">
              <a:lnSpc>
                <a:spcPts val="6650"/>
              </a:lnSpc>
              <a:spcBef>
                <a:spcPct val="0"/>
              </a:spcBef>
            </a:pPr>
            <a:r>
              <a:rPr lang="en-US" sz="4750">
                <a:solidFill>
                  <a:srgbClr val="000000"/>
                </a:solidFill>
                <a:latin typeface="Cheddar"/>
                <a:ea typeface="Cheddar"/>
                <a:cs typeface="Cheddar"/>
                <a:sym typeface="Cheddar"/>
              </a:rPr>
              <a:t>VarIables</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TextBox 2"/>
          <p:cNvSpPr txBox="1"/>
          <p:nvPr/>
        </p:nvSpPr>
        <p:spPr>
          <a:xfrm>
            <a:off x="0" y="2457450"/>
            <a:ext cx="17528972" cy="53149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ooper BT Light"/>
                <a:ea typeface="Cooper BT Light"/>
                <a:cs typeface="Cooper BT Light"/>
                <a:sym typeface="Cooper BT Light"/>
              </a:rPr>
              <a:t>Filled missing values in the “key” column with the mode and “in_shazam_charts” with mean.</a:t>
            </a:r>
          </a:p>
          <a:p>
            <a:pPr marL="647700" lvl="1" indent="-323850" algn="l">
              <a:lnSpc>
                <a:spcPts val="4200"/>
              </a:lnSpc>
              <a:buFont typeface="Arial"/>
              <a:buChar char="•"/>
            </a:pPr>
            <a:r>
              <a:rPr lang="en-US" sz="3000">
                <a:solidFill>
                  <a:srgbClr val="000000"/>
                </a:solidFill>
                <a:latin typeface="Cooper BT Light"/>
                <a:ea typeface="Cooper BT Light"/>
                <a:cs typeface="Cooper BT Light"/>
                <a:sym typeface="Cooper BT Light"/>
              </a:rPr>
              <a:t>Replaced “mode” column into 0's and 1's.</a:t>
            </a:r>
          </a:p>
          <a:p>
            <a:pPr marL="647700" lvl="1" indent="-323850" algn="l">
              <a:lnSpc>
                <a:spcPts val="4200"/>
              </a:lnSpc>
              <a:buFont typeface="Arial"/>
              <a:buChar char="•"/>
            </a:pPr>
            <a:r>
              <a:rPr lang="en-US" sz="3000">
                <a:solidFill>
                  <a:srgbClr val="000000"/>
                </a:solidFill>
                <a:latin typeface="Cooper BT Light"/>
                <a:ea typeface="Cooper BT Light"/>
                <a:cs typeface="Cooper BT Light"/>
                <a:sym typeface="Cooper BT Light"/>
              </a:rPr>
              <a:t>Converted “streams” column to numeric and created a new variable called “</a:t>
            </a:r>
            <a:r>
              <a:rPr lang="en-US" sz="3000" b="1" i="1">
                <a:solidFill>
                  <a:srgbClr val="000000"/>
                </a:solidFill>
                <a:latin typeface="Cooper BT Bold Italics"/>
                <a:ea typeface="Cooper BT Bold Italics"/>
                <a:cs typeface="Cooper BT Bold Italics"/>
                <a:sym typeface="Cooper BT Bold Italics"/>
              </a:rPr>
              <a:t>popular_category1</a:t>
            </a:r>
            <a:r>
              <a:rPr lang="en-US" sz="3000">
                <a:solidFill>
                  <a:srgbClr val="000000"/>
                </a:solidFill>
                <a:latin typeface="Cooper BT Light"/>
                <a:ea typeface="Cooper BT Light"/>
                <a:cs typeface="Cooper BT Light"/>
                <a:sym typeface="Cooper BT Light"/>
              </a:rPr>
              <a:t>” (</a:t>
            </a:r>
            <a:r>
              <a:rPr lang="en-US" sz="3000" b="1">
                <a:solidFill>
                  <a:srgbClr val="000000"/>
                </a:solidFill>
                <a:latin typeface="Cooper BT Bold"/>
                <a:ea typeface="Cooper BT Bold"/>
                <a:cs typeface="Cooper BT Bold"/>
                <a:sym typeface="Cooper BT Bold"/>
              </a:rPr>
              <a:t>target variable</a:t>
            </a:r>
            <a:r>
              <a:rPr lang="en-US" sz="3000">
                <a:solidFill>
                  <a:srgbClr val="000000"/>
                </a:solidFill>
                <a:latin typeface="Cooper BT Light"/>
                <a:ea typeface="Cooper BT Light"/>
                <a:cs typeface="Cooper BT Light"/>
                <a:sym typeface="Cooper BT Light"/>
              </a:rPr>
              <a:t>) and mapped into 0's, 1's and 2's.</a:t>
            </a:r>
          </a:p>
          <a:p>
            <a:pPr marL="647700" lvl="1" indent="-323850" algn="l">
              <a:lnSpc>
                <a:spcPts val="4200"/>
              </a:lnSpc>
              <a:buFont typeface="Arial"/>
              <a:buChar char="•"/>
            </a:pPr>
            <a:r>
              <a:rPr lang="en-US" sz="3000">
                <a:solidFill>
                  <a:srgbClr val="000000"/>
                </a:solidFill>
                <a:latin typeface="Cooper BT Light"/>
                <a:ea typeface="Cooper BT Light"/>
                <a:cs typeface="Cooper BT Light"/>
                <a:sym typeface="Cooper BT Light"/>
              </a:rPr>
              <a:t>Converted “in_deezer_playlists” and “in_shazam_charts” to numeric</a:t>
            </a:r>
          </a:p>
          <a:p>
            <a:pPr marL="647700" lvl="1" indent="-323850" algn="l">
              <a:lnSpc>
                <a:spcPts val="4200"/>
              </a:lnSpc>
              <a:buFont typeface="Arial"/>
              <a:buChar char="•"/>
            </a:pPr>
            <a:r>
              <a:rPr lang="en-US" sz="3000">
                <a:solidFill>
                  <a:srgbClr val="000000"/>
                </a:solidFill>
                <a:latin typeface="Cooper BT Light"/>
                <a:ea typeface="Cooper BT Light"/>
                <a:cs typeface="Cooper BT Light"/>
                <a:sym typeface="Cooper BT Light"/>
              </a:rPr>
              <a:t>Conducted Label Encoding for 2 columns- “artist_name” and “track_name”</a:t>
            </a:r>
          </a:p>
          <a:p>
            <a:pPr marL="647700" lvl="1" indent="-323850" algn="l">
              <a:lnSpc>
                <a:spcPts val="4200"/>
              </a:lnSpc>
              <a:buFont typeface="Arial"/>
              <a:buChar char="•"/>
            </a:pPr>
            <a:r>
              <a:rPr lang="en-US" sz="3000">
                <a:solidFill>
                  <a:srgbClr val="000000"/>
                </a:solidFill>
                <a:latin typeface="Cooper BT Light"/>
                <a:ea typeface="Cooper BT Light"/>
                <a:cs typeface="Cooper BT Light"/>
                <a:sym typeface="Cooper BT Light"/>
              </a:rPr>
              <a:t>Removed the column- “cover_url”</a:t>
            </a:r>
          </a:p>
          <a:p>
            <a:pPr algn="l">
              <a:lnSpc>
                <a:spcPts val="4200"/>
              </a:lnSpc>
            </a:pPr>
            <a:endParaRPr lang="en-US" sz="3000">
              <a:solidFill>
                <a:srgbClr val="000000"/>
              </a:solidFill>
              <a:latin typeface="Cooper BT Light"/>
              <a:ea typeface="Cooper BT Light"/>
              <a:cs typeface="Cooper BT Light"/>
              <a:sym typeface="Cooper BT Light"/>
            </a:endParaRPr>
          </a:p>
          <a:p>
            <a:pPr algn="l">
              <a:lnSpc>
                <a:spcPts val="4200"/>
              </a:lnSpc>
            </a:pPr>
            <a:endParaRPr lang="en-US" sz="3000">
              <a:solidFill>
                <a:srgbClr val="000000"/>
              </a:solidFill>
              <a:latin typeface="Cooper BT Light"/>
              <a:ea typeface="Cooper BT Light"/>
              <a:cs typeface="Cooper BT Light"/>
              <a:sym typeface="Cooper BT Light"/>
            </a:endParaRPr>
          </a:p>
          <a:p>
            <a:pPr algn="l">
              <a:lnSpc>
                <a:spcPts val="4200"/>
              </a:lnSpc>
            </a:pPr>
            <a:endParaRPr lang="en-US" sz="3000">
              <a:solidFill>
                <a:srgbClr val="000000"/>
              </a:solidFill>
              <a:latin typeface="Cooper BT Light"/>
              <a:ea typeface="Cooper BT Light"/>
              <a:cs typeface="Cooper BT Light"/>
              <a:sym typeface="Cooper BT Light"/>
            </a:endParaRPr>
          </a:p>
        </p:txBody>
      </p:sp>
      <p:sp>
        <p:nvSpPr>
          <p:cNvPr id="3" name="Freeform 3"/>
          <p:cNvSpPr/>
          <p:nvPr/>
        </p:nvSpPr>
        <p:spPr>
          <a:xfrm>
            <a:off x="502253" y="6198343"/>
            <a:ext cx="5091230" cy="980879"/>
          </a:xfrm>
          <a:custGeom>
            <a:avLst/>
            <a:gdLst/>
            <a:ahLst/>
            <a:cxnLst/>
            <a:rect l="l" t="t" r="r" b="b"/>
            <a:pathLst>
              <a:path w="5091230" h="980879">
                <a:moveTo>
                  <a:pt x="0" y="0"/>
                </a:moveTo>
                <a:lnTo>
                  <a:pt x="5091230" y="0"/>
                </a:lnTo>
                <a:lnTo>
                  <a:pt x="5091230" y="980879"/>
                </a:lnTo>
                <a:lnTo>
                  <a:pt x="0" y="980879"/>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4" name="Freeform 4"/>
          <p:cNvSpPr/>
          <p:nvPr/>
        </p:nvSpPr>
        <p:spPr>
          <a:xfrm>
            <a:off x="6361303" y="6198343"/>
            <a:ext cx="4400504" cy="4088657"/>
          </a:xfrm>
          <a:custGeom>
            <a:avLst/>
            <a:gdLst/>
            <a:ahLst/>
            <a:cxnLst/>
            <a:rect l="l" t="t" r="r" b="b"/>
            <a:pathLst>
              <a:path w="4400504" h="4088657">
                <a:moveTo>
                  <a:pt x="0" y="0"/>
                </a:moveTo>
                <a:lnTo>
                  <a:pt x="4400503" y="0"/>
                </a:lnTo>
                <a:lnTo>
                  <a:pt x="4400503" y="4088657"/>
                </a:lnTo>
                <a:lnTo>
                  <a:pt x="0" y="4088657"/>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5" name="Freeform 5"/>
          <p:cNvSpPr/>
          <p:nvPr/>
        </p:nvSpPr>
        <p:spPr>
          <a:xfrm>
            <a:off x="11533331" y="6137126"/>
            <a:ext cx="907211" cy="4640314"/>
          </a:xfrm>
          <a:custGeom>
            <a:avLst/>
            <a:gdLst/>
            <a:ahLst/>
            <a:cxnLst/>
            <a:rect l="l" t="t" r="r" b="b"/>
            <a:pathLst>
              <a:path w="907211" h="4640314">
                <a:moveTo>
                  <a:pt x="0" y="0"/>
                </a:moveTo>
                <a:lnTo>
                  <a:pt x="907211" y="0"/>
                </a:lnTo>
                <a:lnTo>
                  <a:pt x="907211" y="4640314"/>
                </a:lnTo>
                <a:lnTo>
                  <a:pt x="0" y="4640314"/>
                </a:lnTo>
                <a:lnTo>
                  <a:pt x="0" y="0"/>
                </a:lnTo>
                <a:close/>
              </a:path>
            </a:pathLst>
          </a:custGeom>
          <a:blipFill>
            <a:blip r:embed="rId4"/>
            <a:stretch>
              <a:fillRect r="-8432"/>
            </a:stretch>
          </a:blipFill>
          <a:ln w="38100" cap="sq">
            <a:solidFill>
              <a:srgbClr val="000000"/>
            </a:solidFill>
            <a:prstDash val="solid"/>
            <a:miter/>
          </a:ln>
        </p:spPr>
        <p:txBody>
          <a:bodyPr/>
          <a:lstStyle/>
          <a:p>
            <a:endParaRPr lang="en-IN"/>
          </a:p>
        </p:txBody>
      </p:sp>
      <p:sp>
        <p:nvSpPr>
          <p:cNvPr id="6" name="Freeform 6"/>
          <p:cNvSpPr/>
          <p:nvPr/>
        </p:nvSpPr>
        <p:spPr>
          <a:xfrm>
            <a:off x="13243224" y="6137126"/>
            <a:ext cx="2042226" cy="5557534"/>
          </a:xfrm>
          <a:custGeom>
            <a:avLst/>
            <a:gdLst/>
            <a:ahLst/>
            <a:cxnLst/>
            <a:rect l="l" t="t" r="r" b="b"/>
            <a:pathLst>
              <a:path w="2042226" h="5557534">
                <a:moveTo>
                  <a:pt x="0" y="0"/>
                </a:moveTo>
                <a:lnTo>
                  <a:pt x="2042226" y="0"/>
                </a:lnTo>
                <a:lnTo>
                  <a:pt x="2042226" y="5557533"/>
                </a:lnTo>
                <a:lnTo>
                  <a:pt x="0" y="5557533"/>
                </a:lnTo>
                <a:lnTo>
                  <a:pt x="0" y="0"/>
                </a:lnTo>
                <a:close/>
              </a:path>
            </a:pathLst>
          </a:custGeom>
          <a:blipFill>
            <a:blip r:embed="rId5"/>
            <a:stretch>
              <a:fillRect/>
            </a:stretch>
          </a:blipFill>
          <a:ln w="38100" cap="sq">
            <a:solidFill>
              <a:srgbClr val="000000"/>
            </a:solidFill>
            <a:prstDash val="solid"/>
            <a:miter/>
          </a:ln>
        </p:spPr>
        <p:txBody>
          <a:bodyPr/>
          <a:lstStyle/>
          <a:p>
            <a:endParaRPr lang="en-IN"/>
          </a:p>
        </p:txBody>
      </p:sp>
      <p:sp>
        <p:nvSpPr>
          <p:cNvPr id="7" name="TextBox 7"/>
          <p:cNvSpPr txBox="1"/>
          <p:nvPr/>
        </p:nvSpPr>
        <p:spPr>
          <a:xfrm>
            <a:off x="6292453" y="-95250"/>
            <a:ext cx="5703094" cy="861695"/>
          </a:xfrm>
          <a:prstGeom prst="rect">
            <a:avLst/>
          </a:prstGeom>
        </p:spPr>
        <p:txBody>
          <a:bodyPr lIns="0" tIns="0" rIns="0" bIns="0" rtlCol="0" anchor="t">
            <a:spAutoFit/>
          </a:bodyPr>
          <a:lstStyle/>
          <a:p>
            <a:pPr algn="ctr">
              <a:lnSpc>
                <a:spcPts val="7000"/>
              </a:lnSpc>
            </a:pPr>
            <a:r>
              <a:rPr lang="en-US" sz="5000" b="1" u="sng">
                <a:solidFill>
                  <a:srgbClr val="000000"/>
                </a:solidFill>
                <a:latin typeface="Cooper BT Bold"/>
                <a:ea typeface="Cooper BT Bold"/>
                <a:cs typeface="Cooper BT Bold"/>
                <a:sym typeface="Cooper BT Bold"/>
              </a:rPr>
              <a:t>DATA CLEANING</a:t>
            </a:r>
          </a:p>
        </p:txBody>
      </p:sp>
      <p:sp>
        <p:nvSpPr>
          <p:cNvPr id="8" name="TextBox 8"/>
          <p:cNvSpPr txBox="1"/>
          <p:nvPr/>
        </p:nvSpPr>
        <p:spPr>
          <a:xfrm>
            <a:off x="249687" y="846772"/>
            <a:ext cx="18288000" cy="1539875"/>
          </a:xfrm>
          <a:prstGeom prst="rect">
            <a:avLst/>
          </a:prstGeom>
        </p:spPr>
        <p:txBody>
          <a:bodyPr lIns="0" tIns="0" rIns="0" bIns="0" rtlCol="0" anchor="t">
            <a:spAutoFit/>
          </a:bodyPr>
          <a:lstStyle/>
          <a:p>
            <a:pPr algn="l">
              <a:lnSpc>
                <a:spcPts val="4059"/>
              </a:lnSpc>
              <a:spcBef>
                <a:spcPct val="0"/>
              </a:spcBef>
            </a:pPr>
            <a:r>
              <a:rPr lang="en-US" sz="2899" b="1" i="1" u="sng">
                <a:solidFill>
                  <a:srgbClr val="000000"/>
                </a:solidFill>
                <a:latin typeface="Cooper BT Bold Italics"/>
                <a:ea typeface="Cooper BT Bold Italics"/>
                <a:cs typeface="Cooper BT Bold Italics"/>
                <a:sym typeface="Cooper BT Bold Italics"/>
              </a:rPr>
              <a:t>Data Cleaning</a:t>
            </a:r>
            <a:r>
              <a:rPr lang="en-US" sz="2899" b="1">
                <a:solidFill>
                  <a:srgbClr val="000000"/>
                </a:solidFill>
                <a:latin typeface="Cooper BT Bold"/>
                <a:ea typeface="Cooper BT Bold"/>
                <a:cs typeface="Cooper BT Bold"/>
                <a:sym typeface="Cooper BT Bold"/>
              </a:rPr>
              <a:t> : Data cleaning is the process of identifying and correcting or removing inaccurate, incomplete, or irrelevant data from a dataset .The process performed for data cleaning are as follows:</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0D1"/>
        </a:solidFill>
        <a:effectLst/>
      </p:bgPr>
    </p:bg>
    <p:spTree>
      <p:nvGrpSpPr>
        <p:cNvPr id="1" name=""/>
        <p:cNvGrpSpPr/>
        <p:nvPr/>
      </p:nvGrpSpPr>
      <p:grpSpPr>
        <a:xfrm>
          <a:off x="0" y="0"/>
          <a:ext cx="0" cy="0"/>
          <a:chOff x="0" y="0"/>
          <a:chExt cx="0" cy="0"/>
        </a:xfrm>
      </p:grpSpPr>
      <p:sp>
        <p:nvSpPr>
          <p:cNvPr id="2" name="Freeform 2"/>
          <p:cNvSpPr/>
          <p:nvPr/>
        </p:nvSpPr>
        <p:spPr>
          <a:xfrm>
            <a:off x="6517260" y="3697769"/>
            <a:ext cx="5435417" cy="6186379"/>
          </a:xfrm>
          <a:custGeom>
            <a:avLst/>
            <a:gdLst/>
            <a:ahLst/>
            <a:cxnLst/>
            <a:rect l="l" t="t" r="r" b="b"/>
            <a:pathLst>
              <a:path w="5435417" h="6186379">
                <a:moveTo>
                  <a:pt x="0" y="0"/>
                </a:moveTo>
                <a:lnTo>
                  <a:pt x="5435417" y="0"/>
                </a:lnTo>
                <a:lnTo>
                  <a:pt x="5435417" y="6186379"/>
                </a:lnTo>
                <a:lnTo>
                  <a:pt x="0" y="6186379"/>
                </a:lnTo>
                <a:lnTo>
                  <a:pt x="0" y="0"/>
                </a:lnTo>
                <a:close/>
              </a:path>
            </a:pathLst>
          </a:custGeom>
          <a:blipFill>
            <a:blip r:embed="rId2"/>
            <a:stretch>
              <a:fillRect r="-2007"/>
            </a:stretch>
          </a:blipFill>
          <a:ln w="38100" cap="sq">
            <a:solidFill>
              <a:srgbClr val="000000"/>
            </a:solidFill>
            <a:prstDash val="solid"/>
            <a:miter/>
          </a:ln>
        </p:spPr>
        <p:txBody>
          <a:bodyPr/>
          <a:lstStyle/>
          <a:p>
            <a:endParaRPr lang="en-IN"/>
          </a:p>
        </p:txBody>
      </p:sp>
      <p:sp>
        <p:nvSpPr>
          <p:cNvPr id="3" name="TextBox 3"/>
          <p:cNvSpPr txBox="1"/>
          <p:nvPr/>
        </p:nvSpPr>
        <p:spPr>
          <a:xfrm>
            <a:off x="199749" y="288926"/>
            <a:ext cx="17888501" cy="4854574"/>
          </a:xfrm>
          <a:prstGeom prst="rect">
            <a:avLst/>
          </a:prstGeom>
        </p:spPr>
        <p:txBody>
          <a:bodyPr lIns="0" tIns="0" rIns="0" bIns="0" rtlCol="0" anchor="t">
            <a:spAutoFit/>
          </a:bodyPr>
          <a:lstStyle/>
          <a:p>
            <a:pPr algn="ctr">
              <a:lnSpc>
                <a:spcPts val="12880"/>
              </a:lnSpc>
            </a:pPr>
            <a:r>
              <a:rPr lang="en-US" sz="9200" b="1" u="sng">
                <a:solidFill>
                  <a:srgbClr val="000000"/>
                </a:solidFill>
                <a:latin typeface="Cooper BT Bold"/>
                <a:ea typeface="Cooper BT Bold"/>
                <a:cs typeface="Cooper BT Bold"/>
                <a:sym typeface="Cooper BT Bold"/>
              </a:rPr>
              <a:t>EXPLOARATORY DATA ANALYSIS</a:t>
            </a:r>
          </a:p>
          <a:p>
            <a:pPr algn="ctr">
              <a:lnSpc>
                <a:spcPts val="12880"/>
              </a:lnSpc>
            </a:pPr>
            <a:endParaRPr lang="en-US" sz="9200" b="1" u="sng">
              <a:solidFill>
                <a:srgbClr val="000000"/>
              </a:solidFill>
              <a:latin typeface="Cooper BT Bold"/>
              <a:ea typeface="Cooper BT Bold"/>
              <a:cs typeface="Cooper BT Bold"/>
              <a:sym typeface="Cooper BT Bold"/>
            </a:endParaRP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1756</Words>
  <Application>Microsoft Office PowerPoint</Application>
  <PresentationFormat>Custom</PresentationFormat>
  <Paragraphs>318</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Garet</vt:lpstr>
      <vt:lpstr>Canva Sans</vt:lpstr>
      <vt:lpstr>Cheddar</vt:lpstr>
      <vt:lpstr>Cooper BT Light</vt:lpstr>
      <vt:lpstr>Calibri</vt:lpstr>
      <vt:lpstr>Cooper BT Bold</vt:lpstr>
      <vt:lpstr>Cooper BT Bold Italics</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ANALYSIS ML PROJECT</dc:title>
  <cp:lastModifiedBy>Vaishali Vadde</cp:lastModifiedBy>
  <cp:revision>3</cp:revision>
  <dcterms:created xsi:type="dcterms:W3CDTF">2006-08-16T00:00:00Z</dcterms:created>
  <dcterms:modified xsi:type="dcterms:W3CDTF">2025-04-13T12:24:53Z</dcterms:modified>
  <dc:identifier>DAGgTON240Y</dc:identifier>
</cp:coreProperties>
</file>